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7" r:id="rId4"/>
    <p:sldId id="257" r:id="rId5"/>
    <p:sldId id="258" r:id="rId6"/>
    <p:sldId id="262" r:id="rId7"/>
    <p:sldId id="259" r:id="rId8"/>
    <p:sldId id="260" r:id="rId9"/>
    <p:sldId id="261" r:id="rId10"/>
    <p:sldId id="263" r:id="rId11"/>
    <p:sldId id="264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1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69723923398464"/>
          <c:y val="7.1352107827660119E-2"/>
          <c:w val="0.47975904053659962"/>
          <c:h val="0.8723502600441056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11086832895888014"/>
                  <c:y val="2.244826128715590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0506865461261787"/>
                  <c:y val="-0.10157838232438048"/>
                </c:manualLayout>
              </c:layout>
              <c:tx>
                <c:rich>
                  <a:bodyPr/>
                  <a:lstStyle/>
                  <a:p>
                    <a:r>
                      <a:rPr lang="ru-RU" sz="1750" dirty="0"/>
                      <a:t>Безвозмездные поступления</a:t>
                    </a:r>
                    <a:r>
                      <a:rPr lang="ru-RU" dirty="0"/>
                      <a:t>; 83%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 (собственные)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0.17</c:v>
                </c:pt>
                <c:pt idx="1">
                  <c:v>0.83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1.0935039370078758E-2"/>
          <c:y val="0.23030620457827333"/>
          <c:w val="0.44726584524156704"/>
          <c:h val="0.8132675852630699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23128779041508701"/>
                  <c:y val="0.178656424338549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36323405754836202"/>
                  <c:y val="-0.10953728033835981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54012345679012E-2"/>
                  <c:y val="-5.7406552564921998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42912553465539027"/>
                  <c:y val="-8.38979239163885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68022334013803831"/>
                  <c:y val="1.816375888707399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tx2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Содержание органов МСУ</c:v>
                </c:pt>
                <c:pt idx="1">
                  <c:v>Социально-культурная сфера</c:v>
                </c:pt>
                <c:pt idx="2">
                  <c:v>ЖКХ и охрана окружающей среды</c:v>
                </c:pt>
                <c:pt idx="3">
                  <c:v>Транспорт и дороги</c:v>
                </c:pt>
                <c:pt idx="4">
                  <c:v>Национальная оборона, безопасность и правоохранительная деятельность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0.17</c:v>
                </c:pt>
                <c:pt idx="1">
                  <c:v>0.75</c:v>
                </c:pt>
                <c:pt idx="2">
                  <c:v>0.03</c:v>
                </c:pt>
                <c:pt idx="3">
                  <c:v>0.04</c:v>
                </c:pt>
                <c:pt idx="4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78511C-83F8-4FEA-86D1-428DA49A701A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24836F83-4FC8-4CBA-A0C7-FB7982050B25}">
      <dgm:prSet phldrT="[Текст]" custT="1"/>
      <dgm:spPr/>
      <dgm:t>
        <a:bodyPr/>
        <a:lstStyle/>
        <a:p>
          <a:r>
            <a:rPr lang="ru-RU" sz="4700" dirty="0" smtClean="0">
              <a:solidFill>
                <a:schemeClr val="tx2">
                  <a:lumMod val="75000"/>
                </a:schemeClr>
              </a:solidFill>
            </a:rPr>
            <a:t>Доходы,                1 </a:t>
          </a:r>
          <a:r>
            <a:rPr lang="ru-RU" sz="4700" dirty="0" smtClean="0">
              <a:solidFill>
                <a:schemeClr val="tx2">
                  <a:lumMod val="75000"/>
                </a:schemeClr>
              </a:solidFill>
            </a:rPr>
            <a:t>321 641,5 </a:t>
          </a:r>
          <a:endParaRPr lang="ru-RU" sz="4700" dirty="0">
            <a:solidFill>
              <a:schemeClr val="tx2">
                <a:lumMod val="75000"/>
              </a:schemeClr>
            </a:solidFill>
          </a:endParaRPr>
        </a:p>
      </dgm:t>
    </dgm:pt>
    <dgm:pt modelId="{2AB377CD-8378-4578-9666-919E612C86F3}" type="parTrans" cxnId="{D5C8C713-E202-4112-8DB3-9391DB5854B7}">
      <dgm:prSet/>
      <dgm:spPr/>
      <dgm:t>
        <a:bodyPr/>
        <a:lstStyle/>
        <a:p>
          <a:endParaRPr lang="ru-RU"/>
        </a:p>
      </dgm:t>
    </dgm:pt>
    <dgm:pt modelId="{2A8BDD83-0F57-41AB-9A44-7391C2EDFD71}" type="sibTrans" cxnId="{D5C8C713-E202-4112-8DB3-9391DB5854B7}">
      <dgm:prSet/>
      <dgm:spPr/>
      <dgm:t>
        <a:bodyPr/>
        <a:lstStyle/>
        <a:p>
          <a:endParaRPr lang="ru-RU"/>
        </a:p>
      </dgm:t>
    </dgm:pt>
    <dgm:pt modelId="{BDF5F454-893F-49E7-B754-385FFF313FB7}">
      <dgm:prSet phldrT="[Текст]" custT="1"/>
      <dgm:spPr/>
      <dgm:t>
        <a:bodyPr/>
        <a:lstStyle/>
        <a:p>
          <a:r>
            <a:rPr lang="ru-RU" sz="4700" dirty="0" smtClean="0">
              <a:solidFill>
                <a:schemeClr val="tx2">
                  <a:lumMod val="75000"/>
                </a:schemeClr>
              </a:solidFill>
            </a:rPr>
            <a:t>Расходы,                   1 </a:t>
          </a:r>
          <a:r>
            <a:rPr lang="ru-RU" sz="4700" dirty="0" smtClean="0">
              <a:solidFill>
                <a:schemeClr val="tx2">
                  <a:lumMod val="75000"/>
                </a:schemeClr>
              </a:solidFill>
            </a:rPr>
            <a:t>334 077,5 </a:t>
          </a:r>
          <a:endParaRPr lang="ru-RU" sz="4700" dirty="0">
            <a:solidFill>
              <a:schemeClr val="tx2">
                <a:lumMod val="75000"/>
              </a:schemeClr>
            </a:solidFill>
          </a:endParaRPr>
        </a:p>
      </dgm:t>
    </dgm:pt>
    <dgm:pt modelId="{E591B1D3-8C14-4FCE-BC83-5FA5619F09CE}" type="parTrans" cxnId="{5EBBA85C-75FE-453F-9E73-1BC66B93B06C}">
      <dgm:prSet/>
      <dgm:spPr/>
      <dgm:t>
        <a:bodyPr/>
        <a:lstStyle/>
        <a:p>
          <a:endParaRPr lang="ru-RU"/>
        </a:p>
      </dgm:t>
    </dgm:pt>
    <dgm:pt modelId="{77C09255-F56F-4E1F-85F4-C723CECEA877}" type="sibTrans" cxnId="{5EBBA85C-75FE-453F-9E73-1BC66B93B06C}">
      <dgm:prSet/>
      <dgm:spPr/>
      <dgm:t>
        <a:bodyPr/>
        <a:lstStyle/>
        <a:p>
          <a:endParaRPr lang="ru-RU"/>
        </a:p>
      </dgm:t>
    </dgm:pt>
    <dgm:pt modelId="{B30DABD9-1FC4-4821-9732-FE51BDF1749E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3800" b="0" dirty="0" smtClean="0">
              <a:solidFill>
                <a:schemeClr val="tx2">
                  <a:lumMod val="75000"/>
                </a:schemeClr>
              </a:solidFill>
            </a:rPr>
            <a:t>Дефицит </a:t>
          </a:r>
          <a:r>
            <a:rPr lang="ru-RU" sz="3800" b="0" dirty="0" smtClean="0">
              <a:solidFill>
                <a:schemeClr val="tx2">
                  <a:lumMod val="75000"/>
                </a:schemeClr>
              </a:solidFill>
            </a:rPr>
            <a:t>бюджета,</a:t>
          </a:r>
        </a:p>
        <a:p>
          <a:pPr>
            <a:spcAft>
              <a:spcPts val="0"/>
            </a:spcAft>
          </a:pPr>
          <a:r>
            <a:rPr lang="ru-RU" sz="3800" b="0" dirty="0" smtClean="0">
              <a:solidFill>
                <a:schemeClr val="tx2">
                  <a:lumMod val="75000"/>
                </a:schemeClr>
              </a:solidFill>
            </a:rPr>
            <a:t> 12 436,0</a:t>
          </a:r>
          <a:endParaRPr lang="ru-RU" sz="3800" b="0" dirty="0">
            <a:solidFill>
              <a:schemeClr val="tx2">
                <a:lumMod val="75000"/>
              </a:schemeClr>
            </a:solidFill>
          </a:endParaRPr>
        </a:p>
      </dgm:t>
    </dgm:pt>
    <dgm:pt modelId="{917E5D83-6FA4-48AD-B14F-79C3E6E1B1E2}" type="parTrans" cxnId="{EBE1A501-7C88-4563-A56F-5F68E371DA50}">
      <dgm:prSet/>
      <dgm:spPr/>
      <dgm:t>
        <a:bodyPr/>
        <a:lstStyle/>
        <a:p>
          <a:endParaRPr lang="ru-RU"/>
        </a:p>
      </dgm:t>
    </dgm:pt>
    <dgm:pt modelId="{A20A231E-E02C-4C39-870F-CA97F959FFB7}" type="sibTrans" cxnId="{EBE1A501-7C88-4563-A56F-5F68E371DA50}">
      <dgm:prSet/>
      <dgm:spPr/>
      <dgm:t>
        <a:bodyPr/>
        <a:lstStyle/>
        <a:p>
          <a:endParaRPr lang="ru-RU"/>
        </a:p>
      </dgm:t>
    </dgm:pt>
    <dgm:pt modelId="{1D43BF65-1961-4697-931A-B0F7BA12577C}" type="pres">
      <dgm:prSet presAssocID="{C578511C-83F8-4FEA-86D1-428DA49A701A}" presName="compositeShape" presStyleCnt="0">
        <dgm:presLayoutVars>
          <dgm:dir/>
          <dgm:resizeHandles/>
        </dgm:presLayoutVars>
      </dgm:prSet>
      <dgm:spPr/>
    </dgm:pt>
    <dgm:pt modelId="{A59AF5E7-25A9-456F-8F0E-77C0E2F6156B}" type="pres">
      <dgm:prSet presAssocID="{C578511C-83F8-4FEA-86D1-428DA49A701A}" presName="pyramid" presStyleLbl="node1" presStyleIdx="0" presStyleCnt="1" custLinFactNeighborX="-18980" custLinFactNeighborY="-959"/>
      <dgm:spPr/>
    </dgm:pt>
    <dgm:pt modelId="{061FBCCB-7BA3-4079-96FB-7F5EACE5463A}" type="pres">
      <dgm:prSet presAssocID="{C578511C-83F8-4FEA-86D1-428DA49A701A}" presName="theList" presStyleCnt="0"/>
      <dgm:spPr/>
    </dgm:pt>
    <dgm:pt modelId="{5BAEF5C7-76DC-4DD4-8D82-BAE3B4A3FCAC}" type="pres">
      <dgm:prSet presAssocID="{24836F83-4FC8-4CBA-A0C7-FB7982050B25}" presName="aNode" presStyleLbl="fgAcc1" presStyleIdx="0" presStyleCnt="3" custScaleX="168005" custScaleY="126884" custLinFactNeighborX="231" custLinFactNeighborY="41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48E1F5-0CB0-400D-B36D-E776465634DE}" type="pres">
      <dgm:prSet presAssocID="{24836F83-4FC8-4CBA-A0C7-FB7982050B25}" presName="aSpace" presStyleCnt="0"/>
      <dgm:spPr/>
    </dgm:pt>
    <dgm:pt modelId="{8C3ACC84-682A-4272-A971-8DD13CD416EF}" type="pres">
      <dgm:prSet presAssocID="{BDF5F454-893F-49E7-B754-385FFF313FB7}" presName="aNode" presStyleLbl="fgAcc1" presStyleIdx="1" presStyleCnt="3" custScaleX="188048" custScaleY="130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93E547-EACF-42B8-B04F-83AD0AE49CE9}" type="pres">
      <dgm:prSet presAssocID="{BDF5F454-893F-49E7-B754-385FFF313FB7}" presName="aSpace" presStyleCnt="0"/>
      <dgm:spPr/>
    </dgm:pt>
    <dgm:pt modelId="{A57BB118-77EA-45DA-81BB-D813B7271803}" type="pres">
      <dgm:prSet presAssocID="{B30DABD9-1FC4-4821-9732-FE51BDF1749E}" presName="aNode" presStyleLbl="fgAcc1" presStyleIdx="2" presStyleCnt="3" custScaleX="202734" custScaleY="1380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BBD340-9F02-4856-A434-82DCE8665CF6}" type="pres">
      <dgm:prSet presAssocID="{B30DABD9-1FC4-4821-9732-FE51BDF1749E}" presName="aSpace" presStyleCnt="0"/>
      <dgm:spPr/>
    </dgm:pt>
  </dgm:ptLst>
  <dgm:cxnLst>
    <dgm:cxn modelId="{0B4299E7-3015-4501-8E31-6848507D9CC3}" type="presOf" srcId="{BDF5F454-893F-49E7-B754-385FFF313FB7}" destId="{8C3ACC84-682A-4272-A971-8DD13CD416EF}" srcOrd="0" destOrd="0" presId="urn:microsoft.com/office/officeart/2005/8/layout/pyramid2"/>
    <dgm:cxn modelId="{5EBBA85C-75FE-453F-9E73-1BC66B93B06C}" srcId="{C578511C-83F8-4FEA-86D1-428DA49A701A}" destId="{BDF5F454-893F-49E7-B754-385FFF313FB7}" srcOrd="1" destOrd="0" parTransId="{E591B1D3-8C14-4FCE-BC83-5FA5619F09CE}" sibTransId="{77C09255-F56F-4E1F-85F4-C723CECEA877}"/>
    <dgm:cxn modelId="{E78E095B-9C8D-45DC-9579-9B5251513BB5}" type="presOf" srcId="{24836F83-4FC8-4CBA-A0C7-FB7982050B25}" destId="{5BAEF5C7-76DC-4DD4-8D82-BAE3B4A3FCAC}" srcOrd="0" destOrd="0" presId="urn:microsoft.com/office/officeart/2005/8/layout/pyramid2"/>
    <dgm:cxn modelId="{377929B4-4A98-43D8-B15D-9E14469A02AE}" type="presOf" srcId="{B30DABD9-1FC4-4821-9732-FE51BDF1749E}" destId="{A57BB118-77EA-45DA-81BB-D813B7271803}" srcOrd="0" destOrd="0" presId="urn:microsoft.com/office/officeart/2005/8/layout/pyramid2"/>
    <dgm:cxn modelId="{EBE1A501-7C88-4563-A56F-5F68E371DA50}" srcId="{C578511C-83F8-4FEA-86D1-428DA49A701A}" destId="{B30DABD9-1FC4-4821-9732-FE51BDF1749E}" srcOrd="2" destOrd="0" parTransId="{917E5D83-6FA4-48AD-B14F-79C3E6E1B1E2}" sibTransId="{A20A231E-E02C-4C39-870F-CA97F959FFB7}"/>
    <dgm:cxn modelId="{D5C8C713-E202-4112-8DB3-9391DB5854B7}" srcId="{C578511C-83F8-4FEA-86D1-428DA49A701A}" destId="{24836F83-4FC8-4CBA-A0C7-FB7982050B25}" srcOrd="0" destOrd="0" parTransId="{2AB377CD-8378-4578-9666-919E612C86F3}" sibTransId="{2A8BDD83-0F57-41AB-9A44-7391C2EDFD71}"/>
    <dgm:cxn modelId="{26313259-79DE-4398-BBEC-CAEBB953656F}" type="presOf" srcId="{C578511C-83F8-4FEA-86D1-428DA49A701A}" destId="{1D43BF65-1961-4697-931A-B0F7BA12577C}" srcOrd="0" destOrd="0" presId="urn:microsoft.com/office/officeart/2005/8/layout/pyramid2"/>
    <dgm:cxn modelId="{0ED176AD-BD42-43ED-92EF-B472F77F6332}" type="presParOf" srcId="{1D43BF65-1961-4697-931A-B0F7BA12577C}" destId="{A59AF5E7-25A9-456F-8F0E-77C0E2F6156B}" srcOrd="0" destOrd="0" presId="urn:microsoft.com/office/officeart/2005/8/layout/pyramid2"/>
    <dgm:cxn modelId="{E671AE0A-A6AC-4A87-AF30-256F5A2AA6DD}" type="presParOf" srcId="{1D43BF65-1961-4697-931A-B0F7BA12577C}" destId="{061FBCCB-7BA3-4079-96FB-7F5EACE5463A}" srcOrd="1" destOrd="0" presId="urn:microsoft.com/office/officeart/2005/8/layout/pyramid2"/>
    <dgm:cxn modelId="{913C1CAC-AD2F-4122-844D-32406D16A7B5}" type="presParOf" srcId="{061FBCCB-7BA3-4079-96FB-7F5EACE5463A}" destId="{5BAEF5C7-76DC-4DD4-8D82-BAE3B4A3FCAC}" srcOrd="0" destOrd="0" presId="urn:microsoft.com/office/officeart/2005/8/layout/pyramid2"/>
    <dgm:cxn modelId="{B7C2E5BD-0A1D-4093-8280-5E78CCA50425}" type="presParOf" srcId="{061FBCCB-7BA3-4079-96FB-7F5EACE5463A}" destId="{F848E1F5-0CB0-400D-B36D-E776465634DE}" srcOrd="1" destOrd="0" presId="urn:microsoft.com/office/officeart/2005/8/layout/pyramid2"/>
    <dgm:cxn modelId="{0FA9FE4D-1464-48F1-B88B-A4378AF633E1}" type="presParOf" srcId="{061FBCCB-7BA3-4079-96FB-7F5EACE5463A}" destId="{8C3ACC84-682A-4272-A971-8DD13CD416EF}" srcOrd="2" destOrd="0" presId="urn:microsoft.com/office/officeart/2005/8/layout/pyramid2"/>
    <dgm:cxn modelId="{8C640E79-50D9-48B4-B6DD-DF04EC63B211}" type="presParOf" srcId="{061FBCCB-7BA3-4079-96FB-7F5EACE5463A}" destId="{3093E547-EACF-42B8-B04F-83AD0AE49CE9}" srcOrd="3" destOrd="0" presId="urn:microsoft.com/office/officeart/2005/8/layout/pyramid2"/>
    <dgm:cxn modelId="{E64A4BE4-0D28-4934-8743-C6A058A145DE}" type="presParOf" srcId="{061FBCCB-7BA3-4079-96FB-7F5EACE5463A}" destId="{A57BB118-77EA-45DA-81BB-D813B7271803}" srcOrd="4" destOrd="0" presId="urn:microsoft.com/office/officeart/2005/8/layout/pyramid2"/>
    <dgm:cxn modelId="{6EA0A0E2-4A65-455B-8880-24F15FDD52BC}" type="presParOf" srcId="{061FBCCB-7BA3-4079-96FB-7F5EACE5463A}" destId="{BFBBD340-9F02-4856-A434-82DCE8665CF6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24D9A9-E9D0-4514-B5EA-904FD08C74F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14C2F23C-023B-4A25-8A57-FC376DB64383}">
      <dgm:prSet phldrT="[Текст]" custT="1"/>
      <dgm:spPr/>
      <dgm:t>
        <a:bodyPr/>
        <a:lstStyle/>
        <a:p>
          <a:endParaRPr lang="ru-RU" sz="2000" dirty="0" smtClean="0"/>
        </a:p>
        <a:p>
          <a:r>
            <a:rPr lang="ru-RU" sz="2400" dirty="0" smtClean="0"/>
            <a:t>Налоговые,                    </a:t>
          </a:r>
        </a:p>
        <a:p>
          <a:r>
            <a:rPr lang="ru-RU" sz="2400" dirty="0" smtClean="0"/>
            <a:t>183 944,2</a:t>
          </a:r>
          <a:endParaRPr lang="ru-RU" sz="2400" dirty="0" smtClean="0"/>
        </a:p>
        <a:p>
          <a:r>
            <a:rPr lang="ru-RU" sz="2400" dirty="0" smtClean="0"/>
            <a:t> </a:t>
          </a:r>
          <a:endParaRPr lang="ru-RU" sz="2400" dirty="0"/>
        </a:p>
      </dgm:t>
    </dgm:pt>
    <dgm:pt modelId="{C7FA4404-BA95-4A16-92BE-1356560EB58B}" type="parTrans" cxnId="{B7A6C284-32E3-426C-9274-7F1A0FB67813}">
      <dgm:prSet/>
      <dgm:spPr/>
      <dgm:t>
        <a:bodyPr/>
        <a:lstStyle/>
        <a:p>
          <a:endParaRPr lang="ru-RU"/>
        </a:p>
      </dgm:t>
    </dgm:pt>
    <dgm:pt modelId="{D9F25847-A2D5-488F-8AC4-00380FD0B233}" type="sibTrans" cxnId="{B7A6C284-32E3-426C-9274-7F1A0FB67813}">
      <dgm:prSet/>
      <dgm:spPr/>
      <dgm:t>
        <a:bodyPr/>
        <a:lstStyle/>
        <a:p>
          <a:endParaRPr lang="ru-RU"/>
        </a:p>
      </dgm:t>
    </dgm:pt>
    <dgm:pt modelId="{80381C2F-EBEE-4DAB-86A5-E75E122575B2}">
      <dgm:prSet phldrT="[Текст]"/>
      <dgm:spPr/>
      <dgm:t>
        <a:bodyPr/>
        <a:lstStyle/>
        <a:p>
          <a:r>
            <a:rPr lang="ru-RU" dirty="0" smtClean="0"/>
            <a:t>Неналоговые, </a:t>
          </a:r>
        </a:p>
        <a:p>
          <a:r>
            <a:rPr lang="ru-RU" dirty="0" smtClean="0"/>
            <a:t>44 611,6</a:t>
          </a:r>
          <a:endParaRPr lang="ru-RU" dirty="0"/>
        </a:p>
      </dgm:t>
    </dgm:pt>
    <dgm:pt modelId="{E6184931-5192-40A8-A2BC-313204641F22}" type="parTrans" cxnId="{7BE93083-5122-424A-9FAB-A653BA6CB3B9}">
      <dgm:prSet/>
      <dgm:spPr/>
      <dgm:t>
        <a:bodyPr/>
        <a:lstStyle/>
        <a:p>
          <a:endParaRPr lang="ru-RU"/>
        </a:p>
      </dgm:t>
    </dgm:pt>
    <dgm:pt modelId="{CEAF15E3-1BDB-4E58-9660-A14E6A706A30}" type="sibTrans" cxnId="{7BE93083-5122-424A-9FAB-A653BA6CB3B9}">
      <dgm:prSet/>
      <dgm:spPr/>
      <dgm:t>
        <a:bodyPr/>
        <a:lstStyle/>
        <a:p>
          <a:endParaRPr lang="ru-RU"/>
        </a:p>
      </dgm:t>
    </dgm:pt>
    <dgm:pt modelId="{36F597CD-3950-448D-9BFC-9F433A22BAF8}">
      <dgm:prSet phldrT="[Текст]"/>
      <dgm:spPr/>
      <dgm:t>
        <a:bodyPr/>
        <a:lstStyle/>
        <a:p>
          <a:r>
            <a:rPr lang="ru-RU" dirty="0" smtClean="0"/>
            <a:t>Безвозмездные поступления,</a:t>
          </a:r>
        </a:p>
        <a:p>
          <a:r>
            <a:rPr lang="ru-RU" dirty="0" smtClean="0"/>
            <a:t>1 093 085,8</a:t>
          </a:r>
          <a:endParaRPr lang="ru-RU" dirty="0"/>
        </a:p>
      </dgm:t>
    </dgm:pt>
    <dgm:pt modelId="{8ABDAA93-E294-4F17-8220-A0ACD8F6A45C}" type="parTrans" cxnId="{1C6E1535-854E-4D24-9EF9-9385288D27E0}">
      <dgm:prSet/>
      <dgm:spPr/>
      <dgm:t>
        <a:bodyPr/>
        <a:lstStyle/>
        <a:p>
          <a:endParaRPr lang="ru-RU"/>
        </a:p>
      </dgm:t>
    </dgm:pt>
    <dgm:pt modelId="{55180637-183E-4913-ADE8-A0BD4D2CCA87}" type="sibTrans" cxnId="{1C6E1535-854E-4D24-9EF9-9385288D27E0}">
      <dgm:prSet/>
      <dgm:spPr/>
      <dgm:t>
        <a:bodyPr/>
        <a:lstStyle/>
        <a:p>
          <a:endParaRPr lang="ru-RU"/>
        </a:p>
      </dgm:t>
    </dgm:pt>
    <dgm:pt modelId="{BFAF16FE-C964-4F2C-BD87-B3D8B6E3E156}" type="pres">
      <dgm:prSet presAssocID="{DF24D9A9-E9D0-4514-B5EA-904FD08C74F6}" presName="CompostProcess" presStyleCnt="0">
        <dgm:presLayoutVars>
          <dgm:dir/>
          <dgm:resizeHandles val="exact"/>
        </dgm:presLayoutVars>
      </dgm:prSet>
      <dgm:spPr/>
    </dgm:pt>
    <dgm:pt modelId="{41EF0DF2-7F03-4C00-94BA-47DCA13B5B4B}" type="pres">
      <dgm:prSet presAssocID="{DF24D9A9-E9D0-4514-B5EA-904FD08C74F6}" presName="arrow" presStyleLbl="bgShp" presStyleIdx="0" presStyleCnt="1"/>
      <dgm:spPr/>
    </dgm:pt>
    <dgm:pt modelId="{9548B3DB-B59C-4B54-A715-C4B7675AA778}" type="pres">
      <dgm:prSet presAssocID="{DF24D9A9-E9D0-4514-B5EA-904FD08C74F6}" presName="linearProcess" presStyleCnt="0"/>
      <dgm:spPr/>
    </dgm:pt>
    <dgm:pt modelId="{52FDC3CF-53E1-4D21-A2FE-9C846A439148}" type="pres">
      <dgm:prSet presAssocID="{14C2F23C-023B-4A25-8A57-FC376DB64383}" presName="textNode" presStyleLbl="node1" presStyleIdx="0" presStyleCnt="3" custLinFactNeighborX="4116" custLinFactNeighborY="-575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E902A3-B1A5-48CB-9C19-55D0359B6D39}" type="pres">
      <dgm:prSet presAssocID="{D9F25847-A2D5-488F-8AC4-00380FD0B233}" presName="sibTrans" presStyleCnt="0"/>
      <dgm:spPr/>
    </dgm:pt>
    <dgm:pt modelId="{C85F5592-17BC-4F03-B395-927F38B1C3D8}" type="pres">
      <dgm:prSet presAssocID="{80381C2F-EBEE-4DAB-86A5-E75E122575B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E6616D-AAB3-455E-BF41-0293FC254370}" type="pres">
      <dgm:prSet presAssocID="{CEAF15E3-1BDB-4E58-9660-A14E6A706A30}" presName="sibTrans" presStyleCnt="0"/>
      <dgm:spPr/>
    </dgm:pt>
    <dgm:pt modelId="{FC8E39A6-BDB5-4C81-9C89-F179E9037192}" type="pres">
      <dgm:prSet presAssocID="{36F597CD-3950-448D-9BFC-9F433A22BAF8}" presName="textNode" presStyleLbl="node1" presStyleIdx="2" presStyleCnt="3" custLinFactNeighborX="-23295" custLinFactNeighborY="538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A856B2-448B-43D0-AC67-D3349889D15B}" type="presOf" srcId="{80381C2F-EBEE-4DAB-86A5-E75E122575B2}" destId="{C85F5592-17BC-4F03-B395-927F38B1C3D8}" srcOrd="0" destOrd="0" presId="urn:microsoft.com/office/officeart/2005/8/layout/hProcess9"/>
    <dgm:cxn modelId="{1C6E1535-854E-4D24-9EF9-9385288D27E0}" srcId="{DF24D9A9-E9D0-4514-B5EA-904FD08C74F6}" destId="{36F597CD-3950-448D-9BFC-9F433A22BAF8}" srcOrd="2" destOrd="0" parTransId="{8ABDAA93-E294-4F17-8220-A0ACD8F6A45C}" sibTransId="{55180637-183E-4913-ADE8-A0BD4D2CCA87}"/>
    <dgm:cxn modelId="{B7A6C284-32E3-426C-9274-7F1A0FB67813}" srcId="{DF24D9A9-E9D0-4514-B5EA-904FD08C74F6}" destId="{14C2F23C-023B-4A25-8A57-FC376DB64383}" srcOrd="0" destOrd="0" parTransId="{C7FA4404-BA95-4A16-92BE-1356560EB58B}" sibTransId="{D9F25847-A2D5-488F-8AC4-00380FD0B233}"/>
    <dgm:cxn modelId="{C56E6377-2E9C-4F38-B019-BC2EC391AF1A}" type="presOf" srcId="{36F597CD-3950-448D-9BFC-9F433A22BAF8}" destId="{FC8E39A6-BDB5-4C81-9C89-F179E9037192}" srcOrd="0" destOrd="0" presId="urn:microsoft.com/office/officeart/2005/8/layout/hProcess9"/>
    <dgm:cxn modelId="{5A3312E5-009D-44CE-96D0-18D8CE293DD9}" type="presOf" srcId="{DF24D9A9-E9D0-4514-B5EA-904FD08C74F6}" destId="{BFAF16FE-C964-4F2C-BD87-B3D8B6E3E156}" srcOrd="0" destOrd="0" presId="urn:microsoft.com/office/officeart/2005/8/layout/hProcess9"/>
    <dgm:cxn modelId="{7BE93083-5122-424A-9FAB-A653BA6CB3B9}" srcId="{DF24D9A9-E9D0-4514-B5EA-904FD08C74F6}" destId="{80381C2F-EBEE-4DAB-86A5-E75E122575B2}" srcOrd="1" destOrd="0" parTransId="{E6184931-5192-40A8-A2BC-313204641F22}" sibTransId="{CEAF15E3-1BDB-4E58-9660-A14E6A706A30}"/>
    <dgm:cxn modelId="{C71D4E3F-BCBB-4646-B1E3-C6D37E596C9D}" type="presOf" srcId="{14C2F23C-023B-4A25-8A57-FC376DB64383}" destId="{52FDC3CF-53E1-4D21-A2FE-9C846A439148}" srcOrd="0" destOrd="0" presId="urn:microsoft.com/office/officeart/2005/8/layout/hProcess9"/>
    <dgm:cxn modelId="{2C70915A-7940-4A36-A954-28899ED5D531}" type="presParOf" srcId="{BFAF16FE-C964-4F2C-BD87-B3D8B6E3E156}" destId="{41EF0DF2-7F03-4C00-94BA-47DCA13B5B4B}" srcOrd="0" destOrd="0" presId="urn:microsoft.com/office/officeart/2005/8/layout/hProcess9"/>
    <dgm:cxn modelId="{FE9616D8-CD65-4399-BE70-D6776DD1435B}" type="presParOf" srcId="{BFAF16FE-C964-4F2C-BD87-B3D8B6E3E156}" destId="{9548B3DB-B59C-4B54-A715-C4B7675AA778}" srcOrd="1" destOrd="0" presId="urn:microsoft.com/office/officeart/2005/8/layout/hProcess9"/>
    <dgm:cxn modelId="{9E4443D5-7D67-4BC6-A540-B89488A5E3E3}" type="presParOf" srcId="{9548B3DB-B59C-4B54-A715-C4B7675AA778}" destId="{52FDC3CF-53E1-4D21-A2FE-9C846A439148}" srcOrd="0" destOrd="0" presId="urn:microsoft.com/office/officeart/2005/8/layout/hProcess9"/>
    <dgm:cxn modelId="{49E33A66-E8FD-442E-B63A-7FF1DBDF8943}" type="presParOf" srcId="{9548B3DB-B59C-4B54-A715-C4B7675AA778}" destId="{43E902A3-B1A5-48CB-9C19-55D0359B6D39}" srcOrd="1" destOrd="0" presId="urn:microsoft.com/office/officeart/2005/8/layout/hProcess9"/>
    <dgm:cxn modelId="{0E560A5E-9D54-4EDB-B6C2-19AC7EE998DC}" type="presParOf" srcId="{9548B3DB-B59C-4B54-A715-C4B7675AA778}" destId="{C85F5592-17BC-4F03-B395-927F38B1C3D8}" srcOrd="2" destOrd="0" presId="urn:microsoft.com/office/officeart/2005/8/layout/hProcess9"/>
    <dgm:cxn modelId="{2C54629B-D18A-448E-A41E-6EAF58BA4EE2}" type="presParOf" srcId="{9548B3DB-B59C-4B54-A715-C4B7675AA778}" destId="{97E6616D-AAB3-455E-BF41-0293FC254370}" srcOrd="3" destOrd="0" presId="urn:microsoft.com/office/officeart/2005/8/layout/hProcess9"/>
    <dgm:cxn modelId="{BCA2B0C7-D7EE-4613-AFE9-4130D7FA76A8}" type="presParOf" srcId="{9548B3DB-B59C-4B54-A715-C4B7675AA778}" destId="{FC8E39A6-BDB5-4C81-9C89-F179E903719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9AF5E7-25A9-456F-8F0E-77C0E2F6156B}">
      <dsp:nvSpPr>
        <dsp:cNvPr id="0" name=""/>
        <dsp:cNvSpPr/>
      </dsp:nvSpPr>
      <dsp:spPr>
        <a:xfrm>
          <a:off x="0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AEF5C7-76DC-4DD4-8D82-BAE3B4A3FCAC}">
      <dsp:nvSpPr>
        <dsp:cNvPr id="0" name=""/>
        <dsp:cNvSpPr/>
      </dsp:nvSpPr>
      <dsp:spPr>
        <a:xfrm>
          <a:off x="2026260" y="458514"/>
          <a:ext cx="4942498" cy="106105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>
              <a:solidFill>
                <a:schemeClr val="tx2">
                  <a:lumMod val="75000"/>
                </a:schemeClr>
              </a:solidFill>
            </a:rPr>
            <a:t>Доходы,                1 </a:t>
          </a:r>
          <a:r>
            <a:rPr lang="ru-RU" sz="4700" kern="1200" dirty="0" smtClean="0">
              <a:solidFill>
                <a:schemeClr val="tx2">
                  <a:lumMod val="75000"/>
                </a:schemeClr>
              </a:solidFill>
            </a:rPr>
            <a:t>321 641,5 </a:t>
          </a:r>
          <a:endParaRPr lang="ru-RU" sz="47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2078057" y="510311"/>
        <a:ext cx="4838904" cy="957463"/>
      </dsp:txXfrm>
    </dsp:sp>
    <dsp:sp modelId="{8C3ACC84-682A-4272-A971-8DD13CD416EF}">
      <dsp:nvSpPr>
        <dsp:cNvPr id="0" name=""/>
        <dsp:cNvSpPr/>
      </dsp:nvSpPr>
      <dsp:spPr>
        <a:xfrm>
          <a:off x="1724644" y="1619714"/>
          <a:ext cx="5532138" cy="108821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>
              <a:solidFill>
                <a:schemeClr val="tx2">
                  <a:lumMod val="75000"/>
                </a:schemeClr>
              </a:solidFill>
            </a:rPr>
            <a:t>Расходы,                   1 </a:t>
          </a:r>
          <a:r>
            <a:rPr lang="ru-RU" sz="4700" kern="1200" dirty="0" smtClean="0">
              <a:solidFill>
                <a:schemeClr val="tx2">
                  <a:lumMod val="75000"/>
                </a:schemeClr>
              </a:solidFill>
            </a:rPr>
            <a:t>334 077,5 </a:t>
          </a:r>
          <a:endParaRPr lang="ru-RU" sz="47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777766" y="1672836"/>
        <a:ext cx="5425894" cy="981974"/>
      </dsp:txXfrm>
    </dsp:sp>
    <dsp:sp modelId="{A57BB118-77EA-45DA-81BB-D813B7271803}">
      <dsp:nvSpPr>
        <dsp:cNvPr id="0" name=""/>
        <dsp:cNvSpPr/>
      </dsp:nvSpPr>
      <dsp:spPr>
        <a:xfrm>
          <a:off x="1508622" y="2812463"/>
          <a:ext cx="5964182" cy="115484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800" b="0" kern="1200" dirty="0" smtClean="0">
              <a:solidFill>
                <a:schemeClr val="tx2">
                  <a:lumMod val="75000"/>
                </a:schemeClr>
              </a:solidFill>
            </a:rPr>
            <a:t>Дефицит </a:t>
          </a:r>
          <a:r>
            <a:rPr lang="ru-RU" sz="3800" b="0" kern="1200" dirty="0" smtClean="0">
              <a:solidFill>
                <a:schemeClr val="tx2">
                  <a:lumMod val="75000"/>
                </a:schemeClr>
              </a:solidFill>
            </a:rPr>
            <a:t>бюджета,</a:t>
          </a:r>
        </a:p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800" b="0" kern="1200" dirty="0" smtClean="0">
              <a:solidFill>
                <a:schemeClr val="tx2">
                  <a:lumMod val="75000"/>
                </a:schemeClr>
              </a:solidFill>
            </a:rPr>
            <a:t> 12 436,0</a:t>
          </a:r>
          <a:endParaRPr lang="ru-RU" sz="3800" b="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564997" y="2868838"/>
        <a:ext cx="5851432" cy="10420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F0DF2-7F03-4C00-94BA-47DCA13B5B4B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FDC3CF-53E1-4D21-A2FE-9C846A439148}">
      <dsp:nvSpPr>
        <dsp:cNvPr id="0" name=""/>
        <dsp:cNvSpPr/>
      </dsp:nvSpPr>
      <dsp:spPr>
        <a:xfrm>
          <a:off x="10344" y="316636"/>
          <a:ext cx="2633429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Налоговые,                   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183 944,2</a:t>
          </a:r>
          <a:endParaRPr lang="ru-RU" sz="24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</a:t>
          </a:r>
          <a:endParaRPr lang="ru-RU" sz="2400" kern="1200" dirty="0"/>
        </a:p>
      </dsp:txBody>
      <dsp:txXfrm>
        <a:off x="98720" y="405012"/>
        <a:ext cx="2456677" cy="1633633"/>
      </dsp:txXfrm>
    </dsp:sp>
    <dsp:sp modelId="{C85F5592-17BC-4F03-B395-927F38B1C3D8}">
      <dsp:nvSpPr>
        <dsp:cNvPr id="0" name=""/>
        <dsp:cNvSpPr/>
      </dsp:nvSpPr>
      <dsp:spPr>
        <a:xfrm>
          <a:off x="2798085" y="1357788"/>
          <a:ext cx="2633429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Неналоговые, 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44 611,6</a:t>
          </a:r>
          <a:endParaRPr lang="ru-RU" sz="2600" kern="1200" dirty="0"/>
        </a:p>
      </dsp:txBody>
      <dsp:txXfrm>
        <a:off x="2886461" y="1446164"/>
        <a:ext cx="2456677" cy="1633633"/>
      </dsp:txXfrm>
    </dsp:sp>
    <dsp:sp modelId="{FC8E39A6-BDB5-4C81-9C89-F179E9037192}">
      <dsp:nvSpPr>
        <dsp:cNvPr id="0" name=""/>
        <dsp:cNvSpPr/>
      </dsp:nvSpPr>
      <dsp:spPr>
        <a:xfrm>
          <a:off x="5554960" y="2332862"/>
          <a:ext cx="2633429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Безвозмездные поступления,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1 093 085,8</a:t>
          </a:r>
          <a:endParaRPr lang="ru-RU" sz="2600" kern="1200" dirty="0"/>
        </a:p>
      </dsp:txBody>
      <dsp:txXfrm>
        <a:off x="5643336" y="2421238"/>
        <a:ext cx="2456677" cy="16336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479-1E8A-48FB-AABA-CE72C5C2379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53D-86D0-4629-9B6F-FDCA0F7944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834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479-1E8A-48FB-AABA-CE72C5C2379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53D-86D0-4629-9B6F-FDCA0F7944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561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479-1E8A-48FB-AABA-CE72C5C2379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53D-86D0-4629-9B6F-FDCA0F7944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537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479-1E8A-48FB-AABA-CE72C5C2379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53D-86D0-4629-9B6F-FDCA0F7944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642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479-1E8A-48FB-AABA-CE72C5C2379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53D-86D0-4629-9B6F-FDCA0F7944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012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479-1E8A-48FB-AABA-CE72C5C2379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53D-86D0-4629-9B6F-FDCA0F7944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338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479-1E8A-48FB-AABA-CE72C5C2379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53D-86D0-4629-9B6F-FDCA0F7944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384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479-1E8A-48FB-AABA-CE72C5C2379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53D-86D0-4629-9B6F-FDCA0F7944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47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479-1E8A-48FB-AABA-CE72C5C2379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53D-86D0-4629-9B6F-FDCA0F7944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224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479-1E8A-48FB-AABA-CE72C5C2379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53D-86D0-4629-9B6F-FDCA0F7944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019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0479-1E8A-48FB-AABA-CE72C5C2379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2F53D-86D0-4629-9B6F-FDCA0F7944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882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40479-1E8A-48FB-AABA-CE72C5C2379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2F53D-86D0-4629-9B6F-FDCA0F7944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798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holmfin@yandex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2952328"/>
          </a:xfrm>
        </p:spPr>
        <p:txBody>
          <a:bodyPr>
            <a:noAutofit/>
          </a:bodyPr>
          <a:lstStyle/>
          <a:p>
            <a:r>
              <a:rPr lang="ru-RU" sz="5500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55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5500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55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57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Бюджет для граждан </a:t>
            </a:r>
            <a:br>
              <a:rPr lang="ru-RU" sz="57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57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 2023 год</a:t>
            </a:r>
            <a:endParaRPr lang="ru-RU" sz="57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76672"/>
            <a:ext cx="1041524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7370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Расходы бюджета округа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2140367"/>
              </p:ext>
            </p:extLst>
          </p:nvPr>
        </p:nvGraphicFramePr>
        <p:xfrm>
          <a:off x="457200" y="1600200"/>
          <a:ext cx="8229600" cy="471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31024"/>
                <a:gridCol w="20985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Сумма, тыс.руб.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1.</a:t>
                      </a:r>
                      <a:r>
                        <a:rPr lang="ru-RU" sz="1800" baseline="0" dirty="0" smtClean="0"/>
                        <a:t> Содержание органов местного самоуправления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/>
                        <a:t>227 943,4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2. Национальная оборона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/>
                        <a:t>1 491,2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3. Национальная безопасность</a:t>
                      </a:r>
                      <a:r>
                        <a:rPr lang="ru-RU" sz="1800" baseline="0" dirty="0" smtClean="0"/>
                        <a:t> и правоохранительная деятельность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/>
                        <a:t>3 987,8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4. Национальная</a:t>
                      </a:r>
                      <a:r>
                        <a:rPr lang="ru-RU" sz="1800" baseline="0" dirty="0" smtClean="0"/>
                        <a:t> экономика (транспорт, дороги)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/>
                        <a:t>59 344,8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5. Жилищно-коммунальное хозяйство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/>
                        <a:t>41 095,8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6. Охрана</a:t>
                      </a:r>
                      <a:r>
                        <a:rPr lang="ru-RU" sz="1800" baseline="0" dirty="0" smtClean="0"/>
                        <a:t> окружающей среды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/>
                        <a:t>1 750,0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7. Образование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/>
                        <a:t>842 770,4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8. Культура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/>
                        <a:t>134 089,0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9. Социальная политика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/>
                        <a:t>21 285,1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10. Физическая культура</a:t>
                      </a:r>
                      <a:r>
                        <a:rPr lang="ru-RU" sz="1800" baseline="0" dirty="0" smtClean="0"/>
                        <a:t> и спорт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/>
                        <a:t>320,0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1800" dirty="0" smtClean="0"/>
                        <a:t>Всего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/>
                        <a:t>1 334 077,5</a:t>
                      </a:r>
                      <a:endParaRPr lang="ru-RU" sz="1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7259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Структура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расходов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6935176"/>
              </p:ext>
            </p:extLst>
          </p:nvPr>
        </p:nvGraphicFramePr>
        <p:xfrm>
          <a:off x="457200" y="1600200"/>
          <a:ext cx="8229600" cy="5069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4112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n-US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Подготовлено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Финансовым </a:t>
            </a:r>
            <a:endParaRPr lang="ru-RU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управлением администрации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МО «Холмогорский муниципальный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район» Архангельской области</a:t>
            </a:r>
          </a:p>
          <a:p>
            <a:pPr marL="0" indent="0" algn="ctr">
              <a:buNone/>
            </a:pPr>
            <a:endParaRPr lang="ru-RU" sz="12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12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12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12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12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12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12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12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12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12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12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en-US" sz="12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1200" b="1" dirty="0">
                <a:solidFill>
                  <a:srgbClr val="002060"/>
                </a:solidFill>
              </a:rPr>
              <a:t/>
            </a:r>
            <a:br>
              <a:rPr lang="ru-RU" sz="1200" b="1" dirty="0">
                <a:solidFill>
                  <a:srgbClr val="002060"/>
                </a:solidFill>
              </a:rPr>
            </a:br>
            <a:r>
              <a:rPr lang="ru-RU" sz="22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ул.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Набережная, 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д.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21, 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с.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Холмогоры, 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Архангельская область,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164530 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тел. 8 (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818-30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)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33-656, е-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mail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:</a:t>
            </a:r>
            <a:r>
              <a:rPr lang="ru-RU" sz="2200" dirty="0">
                <a:latin typeface="Comic Sans MS" pitchFamily="66" charset="0"/>
              </a:rPr>
              <a:t> </a:t>
            </a:r>
            <a:r>
              <a:rPr lang="en-US" sz="2200" dirty="0" smtClean="0">
                <a:latin typeface="Comic Sans MS" pitchFamily="66" charset="0"/>
                <a:hlinkClick r:id="rId2"/>
              </a:rPr>
              <a:t>holmfin@yandex.ru</a:t>
            </a:r>
            <a:endParaRPr lang="en-US" sz="2200" dirty="0" smtClean="0">
              <a:latin typeface="Comic Sans MS" pitchFamily="66" charset="0"/>
            </a:endParaRPr>
          </a:p>
          <a:p>
            <a:pPr marL="0" indent="0" algn="ctr">
              <a:buNone/>
            </a:pPr>
            <a:endParaRPr lang="ru-RU" sz="2200" dirty="0">
              <a:latin typeface="Comic Sans MS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3244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Что такое бюджет?</a:t>
            </a: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6200" b="1" dirty="0" smtClean="0"/>
              <a:t>Бюджет </a:t>
            </a:r>
            <a:r>
              <a:rPr lang="ru-RU" sz="6200" b="1" dirty="0"/>
              <a:t>-</a:t>
            </a:r>
            <a:r>
              <a:rPr lang="ru-RU" sz="6200" dirty="0"/>
              <a:t> форма образования и расходования денежных средств, предназначенных для финансового обеспечения задач и функций местного самоуправления</a:t>
            </a:r>
            <a:r>
              <a:rPr lang="ru-RU" sz="6200" dirty="0" smtClean="0"/>
              <a:t>.</a:t>
            </a:r>
          </a:p>
          <a:p>
            <a:pPr marL="0" indent="0">
              <a:buNone/>
            </a:pPr>
            <a:endParaRPr lang="ru-RU" sz="6200" dirty="0"/>
          </a:p>
          <a:p>
            <a:pPr marL="0" indent="0">
              <a:buNone/>
            </a:pPr>
            <a:r>
              <a:rPr lang="ru-RU" sz="6200" b="1" dirty="0"/>
              <a:t>Доходы бюджета -</a:t>
            </a:r>
            <a:r>
              <a:rPr lang="ru-RU" sz="6200" dirty="0"/>
              <a:t> поступающие в бюджет денежные средства, за исключением средств, являющихся источниками финансирования дефицита бюджета</a:t>
            </a:r>
            <a:r>
              <a:rPr lang="ru-RU" sz="6200" dirty="0" smtClean="0"/>
              <a:t>.</a:t>
            </a:r>
          </a:p>
          <a:p>
            <a:pPr marL="0" indent="0">
              <a:buNone/>
            </a:pPr>
            <a:endParaRPr lang="ru-RU" sz="6200" dirty="0"/>
          </a:p>
          <a:p>
            <a:pPr marL="0" indent="0">
              <a:buNone/>
            </a:pPr>
            <a:r>
              <a:rPr lang="ru-RU" sz="6200" b="1" dirty="0"/>
              <a:t>Расходы бюджета -</a:t>
            </a:r>
            <a:r>
              <a:rPr lang="ru-RU" sz="6200" dirty="0"/>
              <a:t> выплачиваемые из бюджета денежные средства, за исключением средств, являющихся источниками финансирования дефицита бюджета</a:t>
            </a:r>
            <a:r>
              <a:rPr lang="ru-RU" sz="6200" dirty="0" smtClean="0"/>
              <a:t>.</a:t>
            </a:r>
          </a:p>
          <a:p>
            <a:pPr marL="0" indent="0">
              <a:buNone/>
            </a:pPr>
            <a:endParaRPr lang="ru-RU" sz="6200" dirty="0"/>
          </a:p>
          <a:p>
            <a:pPr marL="0" indent="0">
              <a:buNone/>
            </a:pPr>
            <a:r>
              <a:rPr lang="ru-RU" sz="6200" b="1" dirty="0"/>
              <a:t>Дефицит бюджета -</a:t>
            </a:r>
            <a:r>
              <a:rPr lang="ru-RU" sz="6200" dirty="0"/>
              <a:t> превышение расходов бюджета над его доходами</a:t>
            </a:r>
            <a:r>
              <a:rPr lang="ru-RU" sz="6200" dirty="0" smtClean="0"/>
              <a:t>.</a:t>
            </a:r>
          </a:p>
          <a:p>
            <a:pPr marL="0" indent="0">
              <a:buNone/>
            </a:pPr>
            <a:endParaRPr lang="ru-RU" sz="6200" dirty="0"/>
          </a:p>
          <a:p>
            <a:pPr marL="0" indent="0">
              <a:buNone/>
            </a:pPr>
            <a:r>
              <a:rPr lang="ru-RU" sz="6200" b="1" dirty="0"/>
              <a:t>Профицит бюджета -</a:t>
            </a:r>
            <a:r>
              <a:rPr lang="ru-RU" sz="6200" dirty="0"/>
              <a:t> превышение доходов бюджета над его расходами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06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5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Что такое бюджет для граждан?</a:t>
            </a:r>
            <a:endParaRPr lang="ru-RU" sz="45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Бюджет для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граждан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это упрощенная версия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бюджетного документа, которая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использует доступные для обычных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граждан форматы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чтобы облегчить понимание бюджета, объяснить планы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действия органов местного самоуправления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Холмогорского муниципального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района.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915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Структура бюджета,   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                                                                       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тыс.рублей</a:t>
            </a:r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970438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6508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Доходы бюджета округа,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тыс.рублей</a:t>
            </a:r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326182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1077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Структура доходов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526548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73449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92211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Налоговые поступления</a:t>
            </a:r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1314975"/>
              </p:ext>
            </p:extLst>
          </p:nvPr>
        </p:nvGraphicFramePr>
        <p:xfrm>
          <a:off x="467544" y="982320"/>
          <a:ext cx="8229600" cy="584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8672"/>
                <a:gridCol w="21809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дохода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Сумма, </a:t>
                      </a:r>
                      <a:r>
                        <a:rPr lang="ru-RU" dirty="0" err="1" smtClean="0"/>
                        <a:t>тыс.рублей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300" dirty="0" smtClean="0"/>
                        <a:t>1. Налог на доходы физических лиц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300" b="1" dirty="0" smtClean="0"/>
                        <a:t>120 678,1</a:t>
                      </a:r>
                      <a:endParaRPr lang="ru-RU" sz="23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300" dirty="0" smtClean="0"/>
                        <a:t>2. Доходы от уплаты акцизов на нефтепродукты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300" b="1" dirty="0" smtClean="0"/>
                        <a:t>14 996,1</a:t>
                      </a:r>
                      <a:endParaRPr lang="ru-RU" sz="23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300" dirty="0" smtClean="0"/>
                        <a:t>3. Налог, взимаемый в связи с применением упрощенной системы налогообложения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300" b="1" dirty="0" smtClean="0"/>
                        <a:t>7 356,0</a:t>
                      </a:r>
                      <a:endParaRPr lang="ru-RU" sz="23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300" dirty="0" smtClean="0"/>
                        <a:t>4. Единый сельскохозяйственный налог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300" b="1" dirty="0" smtClean="0"/>
                        <a:t>245,0</a:t>
                      </a:r>
                      <a:endParaRPr lang="ru-RU" sz="23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300" dirty="0" smtClean="0"/>
                        <a:t>5. Налог, взимаемый в связи с применением патентной системы налогообложения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300" b="1" dirty="0" smtClean="0"/>
                        <a:t>3 330,0</a:t>
                      </a:r>
                      <a:endParaRPr lang="ru-RU" sz="23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300" dirty="0" smtClean="0"/>
                        <a:t>6. Государственная пошлина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300" b="1" dirty="0" smtClean="0"/>
                        <a:t>4 470,0</a:t>
                      </a:r>
                      <a:endParaRPr lang="ru-RU" sz="23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300" dirty="0" smtClean="0"/>
                        <a:t>7. Налог на имущество физ</a:t>
                      </a:r>
                      <a:r>
                        <a:rPr lang="ru-RU" sz="2300" baseline="0" dirty="0" smtClean="0"/>
                        <a:t>. лиц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300" b="1" dirty="0" smtClean="0"/>
                        <a:t>3 600,0</a:t>
                      </a:r>
                      <a:endParaRPr lang="ru-RU" sz="23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300" dirty="0" smtClean="0"/>
                        <a:t>8. Земельный налог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300" b="1" dirty="0" smtClean="0"/>
                        <a:t>9 354,0</a:t>
                      </a:r>
                      <a:endParaRPr lang="ru-RU" sz="23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300" dirty="0" smtClean="0"/>
                        <a:t>9. Транспортный</a:t>
                      </a:r>
                      <a:r>
                        <a:rPr lang="ru-RU" sz="2300" baseline="0" dirty="0" smtClean="0"/>
                        <a:t> налог с физ. лиц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300" b="1" dirty="0" smtClean="0"/>
                        <a:t>19</a:t>
                      </a:r>
                      <a:r>
                        <a:rPr lang="ru-RU" sz="2300" b="1" baseline="0" dirty="0" smtClean="0"/>
                        <a:t> 915,0</a:t>
                      </a:r>
                      <a:endParaRPr lang="ru-RU" sz="23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2300" dirty="0" smtClean="0"/>
                        <a:t>Всего</a:t>
                      </a:r>
                      <a:endParaRPr lang="ru-RU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300" b="1" dirty="0" smtClean="0"/>
                        <a:t>183 944,2</a:t>
                      </a:r>
                      <a:endParaRPr lang="ru-RU" sz="23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4397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Неналоговые поступления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7496968"/>
              </p:ext>
            </p:extLst>
          </p:nvPr>
        </p:nvGraphicFramePr>
        <p:xfrm>
          <a:off x="457200" y="1600200"/>
          <a:ext cx="8229600" cy="512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8976"/>
                <a:gridCol w="253062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дохода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Сумма, </a:t>
                      </a:r>
                      <a:r>
                        <a:rPr lang="ru-RU" dirty="0" err="1" smtClean="0"/>
                        <a:t>тыс.рублей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1. Арендная плата за земельные участки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200" b="1" dirty="0" smtClean="0"/>
                        <a:t>12 532,0</a:t>
                      </a:r>
                      <a:endParaRPr lang="ru-RU" sz="2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2. Платежи за аренду муниципального</a:t>
                      </a:r>
                      <a:r>
                        <a:rPr lang="ru-RU" sz="2200" baseline="0" dirty="0" smtClean="0"/>
                        <a:t> имущества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200" b="1" dirty="0" smtClean="0"/>
                        <a:t>7 619,0</a:t>
                      </a:r>
                      <a:endParaRPr lang="ru-RU" sz="2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3. Прочие поступления от использования муниципального имущества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200" b="1" dirty="0" smtClean="0"/>
                        <a:t>11 715,0</a:t>
                      </a:r>
                      <a:endParaRPr lang="ru-RU" sz="2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4. Платежи за негативное воздействие на окружающую среду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200" b="1" dirty="0" smtClean="0"/>
                        <a:t>210,6</a:t>
                      </a:r>
                      <a:endParaRPr lang="ru-RU" sz="2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5. Доходы от оказания платных услуг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200" b="1" dirty="0" smtClean="0"/>
                        <a:t>3 001,0</a:t>
                      </a:r>
                      <a:endParaRPr lang="ru-RU" sz="2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6. Доходы от продажи материальных и нематериальных активов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200" b="1" dirty="0" smtClean="0"/>
                        <a:t>8 400,0</a:t>
                      </a:r>
                      <a:endParaRPr lang="ru-RU" sz="2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200" dirty="0" smtClean="0"/>
                        <a:t>7. Штрафные санкции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200" b="1" dirty="0" smtClean="0"/>
                        <a:t>1 134,0</a:t>
                      </a:r>
                      <a:endParaRPr lang="ru-RU" sz="2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2200" dirty="0" smtClean="0"/>
                        <a:t>Всего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200" b="1" dirty="0" smtClean="0"/>
                        <a:t>44 611,6</a:t>
                      </a:r>
                      <a:endParaRPr lang="ru-RU" sz="22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0343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Безвозмездные поступления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3240961"/>
              </p:ext>
            </p:extLst>
          </p:nvPr>
        </p:nvGraphicFramePr>
        <p:xfrm>
          <a:off x="457200" y="1600200"/>
          <a:ext cx="8229600" cy="338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8976"/>
                <a:gridCol w="253062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дохода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Сумма, </a:t>
                      </a:r>
                      <a:r>
                        <a:rPr lang="ru-RU" dirty="0" err="1" smtClean="0"/>
                        <a:t>тыс.рублей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1. Дотации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99 407,6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2. Субсидии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304 490,6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3. Субвенции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624 353,0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4. Иные межбюджетные</a:t>
                      </a:r>
                      <a:r>
                        <a:rPr lang="ru-RU" sz="2800" baseline="0" dirty="0" smtClean="0"/>
                        <a:t> трансферты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64 834,6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2800" dirty="0" smtClean="0"/>
                        <a:t>Всего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1 093 085,8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21187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436</Words>
  <Application>Microsoft Office PowerPoint</Application>
  <PresentationFormat>Экран (4:3)</PresentationFormat>
  <Paragraphs>133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Бюджет для граждан  на 2023 год</vt:lpstr>
      <vt:lpstr>Что такое бюджет?</vt:lpstr>
      <vt:lpstr>Что такое бюджет для граждан?</vt:lpstr>
      <vt:lpstr>Структура бюджета,                                                                                    тыс.рублей</vt:lpstr>
      <vt:lpstr>Доходы бюджета округа, тыс.рублей</vt:lpstr>
      <vt:lpstr>Структура доходов</vt:lpstr>
      <vt:lpstr>Налоговые поступления</vt:lpstr>
      <vt:lpstr>Неналоговые поступления</vt:lpstr>
      <vt:lpstr>Безвозмездные поступления</vt:lpstr>
      <vt:lpstr>Расходы бюджета округа</vt:lpstr>
      <vt:lpstr>Структура расходов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на 2021 год</dc:title>
  <dc:creator>Исайская Дарья Сергеевна</dc:creator>
  <cp:lastModifiedBy>Исайская Дарья Сергеевна</cp:lastModifiedBy>
  <cp:revision>43</cp:revision>
  <dcterms:created xsi:type="dcterms:W3CDTF">2021-04-06T13:23:41Z</dcterms:created>
  <dcterms:modified xsi:type="dcterms:W3CDTF">2022-12-21T12:54:35Z</dcterms:modified>
</cp:coreProperties>
</file>