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64" r:id="rId6"/>
    <p:sldId id="266" r:id="rId7"/>
    <p:sldId id="269" r:id="rId8"/>
    <p:sldId id="268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2" d="100"/>
          <a:sy n="122" d="100"/>
        </p:scale>
        <p:origin x="-9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8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F8EC592-0918-47CB-926C-DDFF7030511B}"/>
              </a:ext>
            </a:extLst>
          </p:cNvPr>
          <p:cNvSpPr txBox="1">
            <a:spLocks/>
          </p:cNvSpPr>
          <p:nvPr/>
        </p:nvSpPr>
        <p:spPr>
          <a:xfrm>
            <a:off x="1635103" y="1064632"/>
            <a:ext cx="4797502" cy="16467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bg1"/>
                </a:solidFill>
              </a:rPr>
              <a:t>Детские игры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F89D9D7-5C09-4254-B2F4-3976630F0363}"/>
              </a:ext>
            </a:extLst>
          </p:cNvPr>
          <p:cNvSpPr/>
          <p:nvPr/>
        </p:nvSpPr>
        <p:spPr>
          <a:xfrm>
            <a:off x="0" y="927100"/>
            <a:ext cx="6883400" cy="3187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390460-FDF2-44BF-9E1D-ED458F973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100" y="1046665"/>
            <a:ext cx="5923377" cy="14280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«</a:t>
            </a:r>
            <a:r>
              <a:rPr lang="ru-RU" sz="4000" b="1" dirty="0">
                <a:solidFill>
                  <a:schemeClr val="bg1"/>
                </a:solidFill>
              </a:rPr>
              <a:t>О</a:t>
            </a:r>
            <a:r>
              <a:rPr lang="ru-RU" sz="4000" b="1" dirty="0" smtClean="0">
                <a:solidFill>
                  <a:schemeClr val="bg1"/>
                </a:solidFill>
              </a:rPr>
              <a:t>стровок детства»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F85E26E-6CF2-42FF-A3FD-0C15C2139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8277"/>
            <a:ext cx="5359387" cy="105695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Обустройство зоны отдыха и детской площадки 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463E2DD4-88B8-451D-A273-0B0F863A68DA}"/>
              </a:ext>
            </a:extLst>
          </p:cNvPr>
          <p:cNvCxnSpPr/>
          <p:nvPr/>
        </p:nvCxnSpPr>
        <p:spPr>
          <a:xfrm>
            <a:off x="1524000" y="0"/>
            <a:ext cx="0" cy="6858000"/>
          </a:xfrm>
          <a:prstGeom prst="line">
            <a:avLst/>
          </a:prstGeom>
          <a:ln w="101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3614D09-A845-4B4D-9F25-68D93C1FC717}"/>
              </a:ext>
            </a:extLst>
          </p:cNvPr>
          <p:cNvSpPr/>
          <p:nvPr/>
        </p:nvSpPr>
        <p:spPr>
          <a:xfrm>
            <a:off x="0" y="1046665"/>
            <a:ext cx="1524000" cy="2948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AFA2BF4-42A7-5DA3-7405-6F8A10864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489" y="696854"/>
            <a:ext cx="5061987" cy="3648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932107C-9DF5-939E-78BD-0B813FB22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865" y="5451515"/>
            <a:ext cx="6518055" cy="23535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EC4164-CC15-19C1-F6B4-B2300EC4EA60}"/>
              </a:ext>
            </a:extLst>
          </p:cNvPr>
          <p:cNvSpPr txBox="1"/>
          <p:nvPr/>
        </p:nvSpPr>
        <p:spPr>
          <a:xfrm>
            <a:off x="2396230" y="5571081"/>
            <a:ext cx="66893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п. </a:t>
            </a:r>
            <a:r>
              <a:rPr lang="ru-RU" sz="2400" dirty="0" err="1">
                <a:solidFill>
                  <a:schemeClr val="tx2"/>
                </a:solidFill>
              </a:rPr>
              <a:t>Луковецкий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</a:rPr>
              <a:t>Холмогорский муниципальный округ</a:t>
            </a:r>
          </a:p>
        </p:txBody>
      </p:sp>
    </p:spTree>
    <p:extLst>
      <p:ext uri="{BB962C8B-B14F-4D97-AF65-F5344CB8AC3E}">
        <p14:creationId xmlns:p14="http://schemas.microsoft.com/office/powerpoint/2010/main" val="30437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594EC-E4C1-49B6-8703-56CB7F04E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8256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Инициатор проекта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ТОС «Наш дом»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Наумова Нина Владимировна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7590B4-1F0A-E916-FD22-5D1E165ADE09}"/>
              </a:ext>
            </a:extLst>
          </p:cNvPr>
          <p:cNvSpPr txBox="1"/>
          <p:nvPr/>
        </p:nvSpPr>
        <p:spPr>
          <a:xfrm>
            <a:off x="918972" y="2195221"/>
            <a:ext cx="67162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/>
                </a:solidFill>
              </a:rPr>
              <a:t>ТСЖ Центральная д. 9</a:t>
            </a:r>
          </a:p>
          <a:p>
            <a:pPr algn="ctr"/>
            <a:endParaRPr lang="ru-RU" sz="3600" dirty="0">
              <a:solidFill>
                <a:schemeClr val="tx2"/>
              </a:solidFill>
            </a:endParaRPr>
          </a:p>
          <a:p>
            <a:pPr algn="ctr"/>
            <a:r>
              <a:rPr lang="ru-RU" sz="3600" dirty="0">
                <a:solidFill>
                  <a:schemeClr val="tx2"/>
                </a:solidFill>
              </a:rPr>
              <a:t>Рябкова Наталья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41381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8B9E0E8A-53ED-43F4-8429-BC0BAF5C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867" y="391604"/>
            <a:ext cx="10515600" cy="1325563"/>
          </a:xfrm>
        </p:spPr>
        <p:txBody>
          <a:bodyPr/>
          <a:lstStyle/>
          <a:p>
            <a:r>
              <a:rPr lang="ru-RU" dirty="0"/>
              <a:t>Описание проблемы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39089333-3538-43B7-87E5-A0942571ABE3}"/>
              </a:ext>
            </a:extLst>
          </p:cNvPr>
          <p:cNvSpPr/>
          <p:nvPr/>
        </p:nvSpPr>
        <p:spPr>
          <a:xfrm>
            <a:off x="383609" y="3553261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xmlns="" id="{04CE9EA1-2948-41AD-9163-3857B4821379}"/>
              </a:ext>
            </a:extLst>
          </p:cNvPr>
          <p:cNvSpPr/>
          <p:nvPr/>
        </p:nvSpPr>
        <p:spPr>
          <a:xfrm>
            <a:off x="841248" y="2031077"/>
            <a:ext cx="2777233" cy="2950182"/>
          </a:xfrm>
          <a:custGeom>
            <a:avLst/>
            <a:gdLst>
              <a:gd name="connsiteX0" fmla="*/ 126032 w 1670466"/>
              <a:gd name="connsiteY0" fmla="*/ 0 h 2408774"/>
              <a:gd name="connsiteX1" fmla="*/ 1559102 w 1670466"/>
              <a:gd name="connsiteY1" fmla="*/ 95323 h 2408774"/>
              <a:gd name="connsiteX2" fmla="*/ 1559102 w 1670466"/>
              <a:gd name="connsiteY2" fmla="*/ 99557 h 2408774"/>
              <a:gd name="connsiteX3" fmla="*/ 1577206 w 1670466"/>
              <a:gd name="connsiteY3" fmla="*/ 102336 h 2408774"/>
              <a:gd name="connsiteX4" fmla="*/ 1670466 w 1670466"/>
              <a:gd name="connsiteY4" fmla="*/ 209306 h 2408774"/>
              <a:gd name="connsiteX5" fmla="*/ 1670466 w 1670466"/>
              <a:gd name="connsiteY5" fmla="*/ 249912 h 2408774"/>
              <a:gd name="connsiteX6" fmla="*/ 1670466 w 1670466"/>
              <a:gd name="connsiteY6" fmla="*/ 1940076 h 2408774"/>
              <a:gd name="connsiteX7" fmla="*/ 1670466 w 1670466"/>
              <a:gd name="connsiteY7" fmla="*/ 2037381 h 2408774"/>
              <a:gd name="connsiteX8" fmla="*/ 1517769 w 1670466"/>
              <a:gd name="connsiteY8" fmla="*/ 2153474 h 2408774"/>
              <a:gd name="connsiteX9" fmla="*/ 636240 w 1670466"/>
              <a:gd name="connsiteY9" fmla="*/ 2153474 h 2408774"/>
              <a:gd name="connsiteX10" fmla="*/ 432000 w 1670466"/>
              <a:gd name="connsiteY10" fmla="*/ 2408774 h 2408774"/>
              <a:gd name="connsiteX11" fmla="*/ 227760 w 1670466"/>
              <a:gd name="connsiteY11" fmla="*/ 2153474 h 2408774"/>
              <a:gd name="connsiteX12" fmla="*/ 152697 w 1670466"/>
              <a:gd name="connsiteY12" fmla="*/ 2153474 h 2408774"/>
              <a:gd name="connsiteX13" fmla="*/ 0 w 1670466"/>
              <a:gd name="connsiteY13" fmla="*/ 2037381 h 2408774"/>
              <a:gd name="connsiteX14" fmla="*/ 0 w 1670466"/>
              <a:gd name="connsiteY14" fmla="*/ 1940076 h 2408774"/>
              <a:gd name="connsiteX15" fmla="*/ 0 w 1670466"/>
              <a:gd name="connsiteY15" fmla="*/ 209306 h 2408774"/>
              <a:gd name="connsiteX16" fmla="*/ 0 w 1670466"/>
              <a:gd name="connsiteY16" fmla="*/ 112000 h 2408774"/>
              <a:gd name="connsiteX17" fmla="*/ 93261 w 1670466"/>
              <a:gd name="connsiteY17" fmla="*/ 5031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26032" y="0"/>
                </a:moveTo>
                <a:lnTo>
                  <a:pt x="1559102" y="95323"/>
                </a:lnTo>
                <a:lnTo>
                  <a:pt x="1559102" y="99557"/>
                </a:lnTo>
                <a:lnTo>
                  <a:pt x="1577206" y="102336"/>
                </a:lnTo>
                <a:cubicBezTo>
                  <a:pt x="1632012" y="119960"/>
                  <a:pt x="1670466" y="161218"/>
                  <a:pt x="1670466" y="209306"/>
                </a:cubicBezTo>
                <a:lnTo>
                  <a:pt x="1670466" y="249912"/>
                </a:lnTo>
                <a:lnTo>
                  <a:pt x="1670466" y="1940076"/>
                </a:lnTo>
                <a:lnTo>
                  <a:pt x="1670466" y="2037381"/>
                </a:lnTo>
                <a:cubicBezTo>
                  <a:pt x="1670466" y="2101498"/>
                  <a:pt x="1602102" y="2153474"/>
                  <a:pt x="1517769" y="2153474"/>
                </a:cubicBezTo>
                <a:lnTo>
                  <a:pt x="636240" y="2153474"/>
                </a:lnTo>
                <a:lnTo>
                  <a:pt x="432000" y="2408774"/>
                </a:lnTo>
                <a:lnTo>
                  <a:pt x="227760" y="2153474"/>
                </a:lnTo>
                <a:lnTo>
                  <a:pt x="152697" y="2153474"/>
                </a:lnTo>
                <a:cubicBezTo>
                  <a:pt x="68365" y="2153474"/>
                  <a:pt x="0" y="2101498"/>
                  <a:pt x="0" y="2037381"/>
                </a:cubicBezTo>
                <a:lnTo>
                  <a:pt x="0" y="1940076"/>
                </a:lnTo>
                <a:lnTo>
                  <a:pt x="0" y="209306"/>
                </a:lnTo>
                <a:lnTo>
                  <a:pt x="0" y="112000"/>
                </a:lnTo>
                <a:cubicBezTo>
                  <a:pt x="0" y="63913"/>
                  <a:pt x="38455" y="22654"/>
                  <a:pt x="93261" y="50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3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16D74CE4-DFD2-478A-B3BF-7C264A56A176}"/>
              </a:ext>
            </a:extLst>
          </p:cNvPr>
          <p:cNvSpPr/>
          <p:nvPr/>
        </p:nvSpPr>
        <p:spPr>
          <a:xfrm>
            <a:off x="3665429" y="3553261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0A66B676-482F-4554-90E5-15C094E60A5E}"/>
              </a:ext>
            </a:extLst>
          </p:cNvPr>
          <p:cNvSpPr/>
          <p:nvPr/>
        </p:nvSpPr>
        <p:spPr>
          <a:xfrm rot="10800000">
            <a:off x="3816493" y="2089003"/>
            <a:ext cx="2682173" cy="2950181"/>
          </a:xfrm>
          <a:custGeom>
            <a:avLst/>
            <a:gdLst>
              <a:gd name="connsiteX0" fmla="*/ 1544434 w 1670466"/>
              <a:gd name="connsiteY0" fmla="*/ 2408774 h 2408774"/>
              <a:gd name="connsiteX1" fmla="*/ 111364 w 1670466"/>
              <a:gd name="connsiteY1" fmla="*/ 2313451 h 2408774"/>
              <a:gd name="connsiteX2" fmla="*/ 111364 w 1670466"/>
              <a:gd name="connsiteY2" fmla="*/ 2309217 h 2408774"/>
              <a:gd name="connsiteX3" fmla="*/ 93260 w 1670466"/>
              <a:gd name="connsiteY3" fmla="*/ 2306438 h 2408774"/>
              <a:gd name="connsiteX4" fmla="*/ 0 w 1670466"/>
              <a:gd name="connsiteY4" fmla="*/ 2199468 h 2408774"/>
              <a:gd name="connsiteX5" fmla="*/ 0 w 1670466"/>
              <a:gd name="connsiteY5" fmla="*/ 2158862 h 2408774"/>
              <a:gd name="connsiteX6" fmla="*/ 0 w 1670466"/>
              <a:gd name="connsiteY6" fmla="*/ 468699 h 2408774"/>
              <a:gd name="connsiteX7" fmla="*/ 0 w 1670466"/>
              <a:gd name="connsiteY7" fmla="*/ 371393 h 2408774"/>
              <a:gd name="connsiteX8" fmla="*/ 152697 w 1670466"/>
              <a:gd name="connsiteY8" fmla="*/ 255300 h 2408774"/>
              <a:gd name="connsiteX9" fmla="*/ 1034226 w 1670466"/>
              <a:gd name="connsiteY9" fmla="*/ 255300 h 2408774"/>
              <a:gd name="connsiteX10" fmla="*/ 1238466 w 1670466"/>
              <a:gd name="connsiteY10" fmla="*/ 0 h 2408774"/>
              <a:gd name="connsiteX11" fmla="*/ 1442706 w 1670466"/>
              <a:gd name="connsiteY11" fmla="*/ 255300 h 2408774"/>
              <a:gd name="connsiteX12" fmla="*/ 1517769 w 1670466"/>
              <a:gd name="connsiteY12" fmla="*/ 255300 h 2408774"/>
              <a:gd name="connsiteX13" fmla="*/ 1670466 w 1670466"/>
              <a:gd name="connsiteY13" fmla="*/ 371393 h 2408774"/>
              <a:gd name="connsiteX14" fmla="*/ 1670466 w 1670466"/>
              <a:gd name="connsiteY14" fmla="*/ 468699 h 2408774"/>
              <a:gd name="connsiteX15" fmla="*/ 1670466 w 1670466"/>
              <a:gd name="connsiteY15" fmla="*/ 2199468 h 2408774"/>
              <a:gd name="connsiteX16" fmla="*/ 1670466 w 1670466"/>
              <a:gd name="connsiteY16" fmla="*/ 2296774 h 2408774"/>
              <a:gd name="connsiteX17" fmla="*/ 1577205 w 1670466"/>
              <a:gd name="connsiteY17" fmla="*/ 2403744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544434" y="2408774"/>
                </a:moveTo>
                <a:lnTo>
                  <a:pt x="111364" y="2313451"/>
                </a:lnTo>
                <a:lnTo>
                  <a:pt x="111364" y="2309217"/>
                </a:lnTo>
                <a:lnTo>
                  <a:pt x="93260" y="2306438"/>
                </a:lnTo>
                <a:cubicBezTo>
                  <a:pt x="38454" y="2288814"/>
                  <a:pt x="0" y="2247556"/>
                  <a:pt x="0" y="2199468"/>
                </a:cubicBezTo>
                <a:lnTo>
                  <a:pt x="0" y="2158862"/>
                </a:lnTo>
                <a:lnTo>
                  <a:pt x="0" y="468699"/>
                </a:lnTo>
                <a:lnTo>
                  <a:pt x="0" y="371393"/>
                </a:lnTo>
                <a:cubicBezTo>
                  <a:pt x="0" y="307276"/>
                  <a:pt x="68364" y="255300"/>
                  <a:pt x="152697" y="255300"/>
                </a:cubicBezTo>
                <a:lnTo>
                  <a:pt x="1034226" y="255300"/>
                </a:lnTo>
                <a:lnTo>
                  <a:pt x="1238466" y="0"/>
                </a:lnTo>
                <a:lnTo>
                  <a:pt x="1442706" y="255300"/>
                </a:lnTo>
                <a:lnTo>
                  <a:pt x="1517769" y="255300"/>
                </a:lnTo>
                <a:cubicBezTo>
                  <a:pt x="1602102" y="255300"/>
                  <a:pt x="1670466" y="307276"/>
                  <a:pt x="1670466" y="371393"/>
                </a:cubicBezTo>
                <a:lnTo>
                  <a:pt x="1670466" y="468699"/>
                </a:lnTo>
                <a:lnTo>
                  <a:pt x="1670466" y="2199468"/>
                </a:lnTo>
                <a:lnTo>
                  <a:pt x="1670466" y="2296774"/>
                </a:lnTo>
                <a:cubicBezTo>
                  <a:pt x="1670466" y="2344861"/>
                  <a:pt x="1632011" y="2386120"/>
                  <a:pt x="1577205" y="24037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93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DC342A71-C66F-4DAF-889A-600045DC2B3B}"/>
              </a:ext>
            </a:extLst>
          </p:cNvPr>
          <p:cNvSpPr/>
          <p:nvPr/>
        </p:nvSpPr>
        <p:spPr>
          <a:xfrm>
            <a:off x="6886084" y="3475933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xmlns="" id="{8C49D97F-1FD9-4A4B-906A-96708DE22BBA}"/>
              </a:ext>
            </a:extLst>
          </p:cNvPr>
          <p:cNvSpPr/>
          <p:nvPr/>
        </p:nvSpPr>
        <p:spPr>
          <a:xfrm>
            <a:off x="6818621" y="2146929"/>
            <a:ext cx="2897065" cy="2892255"/>
          </a:xfrm>
          <a:custGeom>
            <a:avLst/>
            <a:gdLst>
              <a:gd name="connsiteX0" fmla="*/ 126032 w 1670466"/>
              <a:gd name="connsiteY0" fmla="*/ 0 h 2408774"/>
              <a:gd name="connsiteX1" fmla="*/ 1559102 w 1670466"/>
              <a:gd name="connsiteY1" fmla="*/ 95323 h 2408774"/>
              <a:gd name="connsiteX2" fmla="*/ 1559102 w 1670466"/>
              <a:gd name="connsiteY2" fmla="*/ 99557 h 2408774"/>
              <a:gd name="connsiteX3" fmla="*/ 1577206 w 1670466"/>
              <a:gd name="connsiteY3" fmla="*/ 102336 h 2408774"/>
              <a:gd name="connsiteX4" fmla="*/ 1670466 w 1670466"/>
              <a:gd name="connsiteY4" fmla="*/ 209306 h 2408774"/>
              <a:gd name="connsiteX5" fmla="*/ 1670466 w 1670466"/>
              <a:gd name="connsiteY5" fmla="*/ 249912 h 2408774"/>
              <a:gd name="connsiteX6" fmla="*/ 1670466 w 1670466"/>
              <a:gd name="connsiteY6" fmla="*/ 1940076 h 2408774"/>
              <a:gd name="connsiteX7" fmla="*/ 1670466 w 1670466"/>
              <a:gd name="connsiteY7" fmla="*/ 2037381 h 2408774"/>
              <a:gd name="connsiteX8" fmla="*/ 1517769 w 1670466"/>
              <a:gd name="connsiteY8" fmla="*/ 2153474 h 2408774"/>
              <a:gd name="connsiteX9" fmla="*/ 636240 w 1670466"/>
              <a:gd name="connsiteY9" fmla="*/ 2153474 h 2408774"/>
              <a:gd name="connsiteX10" fmla="*/ 432000 w 1670466"/>
              <a:gd name="connsiteY10" fmla="*/ 2408774 h 2408774"/>
              <a:gd name="connsiteX11" fmla="*/ 227760 w 1670466"/>
              <a:gd name="connsiteY11" fmla="*/ 2153474 h 2408774"/>
              <a:gd name="connsiteX12" fmla="*/ 152697 w 1670466"/>
              <a:gd name="connsiteY12" fmla="*/ 2153474 h 2408774"/>
              <a:gd name="connsiteX13" fmla="*/ 0 w 1670466"/>
              <a:gd name="connsiteY13" fmla="*/ 2037381 h 2408774"/>
              <a:gd name="connsiteX14" fmla="*/ 0 w 1670466"/>
              <a:gd name="connsiteY14" fmla="*/ 1940076 h 2408774"/>
              <a:gd name="connsiteX15" fmla="*/ 0 w 1670466"/>
              <a:gd name="connsiteY15" fmla="*/ 209306 h 2408774"/>
              <a:gd name="connsiteX16" fmla="*/ 0 w 1670466"/>
              <a:gd name="connsiteY16" fmla="*/ 112000 h 2408774"/>
              <a:gd name="connsiteX17" fmla="*/ 93261 w 1670466"/>
              <a:gd name="connsiteY17" fmla="*/ 5031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26032" y="0"/>
                </a:moveTo>
                <a:lnTo>
                  <a:pt x="1559102" y="95323"/>
                </a:lnTo>
                <a:lnTo>
                  <a:pt x="1559102" y="99557"/>
                </a:lnTo>
                <a:lnTo>
                  <a:pt x="1577206" y="102336"/>
                </a:lnTo>
                <a:cubicBezTo>
                  <a:pt x="1632012" y="119960"/>
                  <a:pt x="1670466" y="161218"/>
                  <a:pt x="1670466" y="209306"/>
                </a:cubicBezTo>
                <a:lnTo>
                  <a:pt x="1670466" y="249912"/>
                </a:lnTo>
                <a:lnTo>
                  <a:pt x="1670466" y="1940076"/>
                </a:lnTo>
                <a:lnTo>
                  <a:pt x="1670466" y="2037381"/>
                </a:lnTo>
                <a:cubicBezTo>
                  <a:pt x="1670466" y="2101498"/>
                  <a:pt x="1602102" y="2153474"/>
                  <a:pt x="1517769" y="2153474"/>
                </a:cubicBezTo>
                <a:lnTo>
                  <a:pt x="636240" y="2153474"/>
                </a:lnTo>
                <a:lnTo>
                  <a:pt x="432000" y="2408774"/>
                </a:lnTo>
                <a:lnTo>
                  <a:pt x="227760" y="2153474"/>
                </a:lnTo>
                <a:lnTo>
                  <a:pt x="152697" y="2153474"/>
                </a:lnTo>
                <a:cubicBezTo>
                  <a:pt x="68365" y="2153474"/>
                  <a:pt x="0" y="2101498"/>
                  <a:pt x="0" y="2037381"/>
                </a:cubicBezTo>
                <a:lnTo>
                  <a:pt x="0" y="1940076"/>
                </a:lnTo>
                <a:lnTo>
                  <a:pt x="0" y="209306"/>
                </a:lnTo>
                <a:lnTo>
                  <a:pt x="0" y="112000"/>
                </a:lnTo>
                <a:cubicBezTo>
                  <a:pt x="0" y="63913"/>
                  <a:pt x="38456" y="22654"/>
                  <a:pt x="93261" y="50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3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EF970E6-127D-472C-BD84-8741223070A9}"/>
              </a:ext>
            </a:extLst>
          </p:cNvPr>
          <p:cNvSpPr txBox="1"/>
          <p:nvPr/>
        </p:nvSpPr>
        <p:spPr>
          <a:xfrm>
            <a:off x="959956" y="2459504"/>
            <a:ext cx="2349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Отсутствие детской площадки на придомовой территории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A036D1F-B035-4949-96BF-4065AE4CA9D2}"/>
              </a:ext>
            </a:extLst>
          </p:cNvPr>
          <p:cNvSpPr txBox="1"/>
          <p:nvPr/>
        </p:nvSpPr>
        <p:spPr>
          <a:xfrm>
            <a:off x="4016506" y="2511359"/>
            <a:ext cx="2263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Удаленность детских и спортивных  площадок от дома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C26F58D-4D02-4BA4-91CD-098EA9730062}"/>
              </a:ext>
            </a:extLst>
          </p:cNvPr>
          <p:cNvSpPr txBox="1"/>
          <p:nvPr/>
        </p:nvSpPr>
        <p:spPr>
          <a:xfrm>
            <a:off x="6742015" y="2313274"/>
            <a:ext cx="3125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Отсутствие возможности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привития и формирования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навыков здорового образа жизни детей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A809EF2-62A8-456E-A48B-E0DE0AB506EA}"/>
              </a:ext>
            </a:extLst>
          </p:cNvPr>
          <p:cNvSpPr txBox="1"/>
          <p:nvPr/>
        </p:nvSpPr>
        <p:spPr>
          <a:xfrm>
            <a:off x="1037822" y="481418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8CA54CD-64D0-4455-9381-86F10E92DD90}"/>
              </a:ext>
            </a:extLst>
          </p:cNvPr>
          <p:cNvSpPr txBox="1"/>
          <p:nvPr/>
        </p:nvSpPr>
        <p:spPr>
          <a:xfrm>
            <a:off x="4052846" y="490326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41B2348-3D90-47FD-9081-0CE1F95D4E3B}"/>
              </a:ext>
            </a:extLst>
          </p:cNvPr>
          <p:cNvSpPr txBox="1"/>
          <p:nvPr/>
        </p:nvSpPr>
        <p:spPr>
          <a:xfrm>
            <a:off x="7057539" y="486878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3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2297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917" y="1572133"/>
            <a:ext cx="875816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Обоснование предложений по разрешению указанной проблемы</a:t>
            </a:r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xmlns="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908024"/>
              </p:ext>
            </p:extLst>
          </p:nvPr>
        </p:nvGraphicFramePr>
        <p:xfrm>
          <a:off x="2057654" y="3120136"/>
          <a:ext cx="8076692" cy="24302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76692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</a:tblGrid>
              <a:tr h="556583">
                <a:tc>
                  <a:txBody>
                    <a:bodyPr/>
                    <a:lstStyle/>
                    <a:p>
                      <a:r>
                        <a:rPr lang="ru-RU" sz="2400" dirty="0"/>
                        <a:t>Для реализации проекта необходимо: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01.</a:t>
                      </a:r>
                      <a:r>
                        <a:rPr lang="ru-RU" sz="2400" dirty="0"/>
                        <a:t> отсыпать участок ПГС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02.</a:t>
                      </a:r>
                      <a:r>
                        <a:rPr lang="ru-RU" sz="2400" dirty="0"/>
                        <a:t> укладка бесшовного резинового покрытия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03.</a:t>
                      </a:r>
                      <a:r>
                        <a:rPr lang="ru-RU" sz="2400" dirty="0"/>
                        <a:t> установка детское игровое и спортивное оборудование 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60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DF14221D-3B83-412F-B549-5B3AC570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01" y="2655552"/>
            <a:ext cx="10515600" cy="1325563"/>
          </a:xfrm>
        </p:spPr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xmlns="" id="{62B863AE-848C-4EFE-946B-3F65CB605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309" y="2647803"/>
            <a:ext cx="6610165" cy="2070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13800" dirty="0">
                <a:solidFill>
                  <a:schemeClr val="accent2"/>
                </a:solidFill>
              </a:rPr>
              <a:t>1399900 руб.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6A6E905-FFDC-B021-1BA3-70A81253B88E}"/>
              </a:ext>
            </a:extLst>
          </p:cNvPr>
          <p:cNvSpPr txBox="1"/>
          <p:nvPr/>
        </p:nvSpPr>
        <p:spPr>
          <a:xfrm>
            <a:off x="2900778" y="671223"/>
            <a:ext cx="66893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Бюджет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2D6D584-7E28-CB21-E239-AC1B4A231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89" y="4529917"/>
            <a:ext cx="1647874" cy="163205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A1BA6F7-AFFE-802C-097B-79558AC10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793" y="3506680"/>
            <a:ext cx="4907955" cy="292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6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733B52-0B6F-4287-8C23-0AA5B1E8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919" y="428597"/>
            <a:ext cx="10515600" cy="1325563"/>
          </a:xfrm>
        </p:spPr>
        <p:txBody>
          <a:bodyPr/>
          <a:lstStyle/>
          <a:p>
            <a:r>
              <a:rPr lang="ru-RU" dirty="0"/>
              <a:t>Ожидаемые результаты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5FC9748-2F17-4076-B208-850D54909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27888" y="1730100"/>
            <a:ext cx="2160000" cy="216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8C03622-F844-4F15-8902-4D050D95B0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308919" y="1707684"/>
            <a:ext cx="2160000" cy="216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DB26E14-A315-4C40-B773-5D5C7F9D2E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848503" y="1705212"/>
            <a:ext cx="2160000" cy="21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3EE9F04-0CEC-4562-A547-3A6BEA77A13B}"/>
              </a:ext>
            </a:extLst>
          </p:cNvPr>
          <p:cNvSpPr txBox="1"/>
          <p:nvPr/>
        </p:nvSpPr>
        <p:spPr>
          <a:xfrm>
            <a:off x="1607164" y="2567653"/>
            <a:ext cx="6014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01</a:t>
            </a: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5639A0D-C739-47CE-B2BC-C155F1E034A5}"/>
              </a:ext>
            </a:extLst>
          </p:cNvPr>
          <p:cNvSpPr txBox="1"/>
          <p:nvPr/>
        </p:nvSpPr>
        <p:spPr>
          <a:xfrm>
            <a:off x="4088195" y="24952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2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624D31B-4AA9-432D-B665-948FB47C337A}"/>
              </a:ext>
            </a:extLst>
          </p:cNvPr>
          <p:cNvSpPr txBox="1"/>
          <p:nvPr/>
        </p:nvSpPr>
        <p:spPr>
          <a:xfrm>
            <a:off x="6695479" y="244600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3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B1EFD9F-70F4-4C92-85F5-E2B7DC6444E1}"/>
              </a:ext>
            </a:extLst>
          </p:cNvPr>
          <p:cNvSpPr/>
          <p:nvPr/>
        </p:nvSpPr>
        <p:spPr>
          <a:xfrm>
            <a:off x="1018894" y="4221858"/>
            <a:ext cx="17779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привитие и формирование навыков здорового образа жизни детей</a:t>
            </a:r>
            <a:endParaRPr lang="ru-RU" sz="2000" dirty="0"/>
          </a:p>
        </p:txBody>
      </p:sp>
      <p:sp>
        <p:nvSpPr>
          <p:cNvPr id="13" name="Половина рамки 12">
            <a:extLst>
              <a:ext uri="{FF2B5EF4-FFF2-40B4-BE49-F238E27FC236}">
                <a16:creationId xmlns:a16="http://schemas.microsoft.com/office/drawing/2014/main" xmlns="" id="{FFB04703-9B55-4DB8-AE76-92F430E89E50}"/>
              </a:ext>
            </a:extLst>
          </p:cNvPr>
          <p:cNvSpPr/>
          <p:nvPr/>
        </p:nvSpPr>
        <p:spPr>
          <a:xfrm rot="13533709">
            <a:off x="9416705" y="4040822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Половина рамки 13">
            <a:extLst>
              <a:ext uri="{FF2B5EF4-FFF2-40B4-BE49-F238E27FC236}">
                <a16:creationId xmlns:a16="http://schemas.microsoft.com/office/drawing/2014/main" xmlns="" id="{3CC7CE3A-A8FF-4E34-8CDC-DFBA19028D1C}"/>
              </a:ext>
            </a:extLst>
          </p:cNvPr>
          <p:cNvSpPr/>
          <p:nvPr/>
        </p:nvSpPr>
        <p:spPr>
          <a:xfrm rot="13533709">
            <a:off x="6846782" y="3990870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оловина рамки 14">
            <a:extLst>
              <a:ext uri="{FF2B5EF4-FFF2-40B4-BE49-F238E27FC236}">
                <a16:creationId xmlns:a16="http://schemas.microsoft.com/office/drawing/2014/main" xmlns="" id="{D57B65B6-814F-4C67-9C85-00B341016D14}"/>
              </a:ext>
            </a:extLst>
          </p:cNvPr>
          <p:cNvSpPr/>
          <p:nvPr/>
        </p:nvSpPr>
        <p:spPr>
          <a:xfrm rot="13533709">
            <a:off x="4242558" y="3890728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овина рамки 15">
            <a:extLst>
              <a:ext uri="{FF2B5EF4-FFF2-40B4-BE49-F238E27FC236}">
                <a16:creationId xmlns:a16="http://schemas.microsoft.com/office/drawing/2014/main" xmlns="" id="{280166BD-3466-4B29-BC38-AD3FEB3A03FD}"/>
              </a:ext>
            </a:extLst>
          </p:cNvPr>
          <p:cNvSpPr/>
          <p:nvPr/>
        </p:nvSpPr>
        <p:spPr>
          <a:xfrm rot="13533709">
            <a:off x="1741957" y="3887865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809A5B1A-FEF1-417D-A81B-609AE21A73E3}"/>
              </a:ext>
            </a:extLst>
          </p:cNvPr>
          <p:cNvSpPr/>
          <p:nvPr/>
        </p:nvSpPr>
        <p:spPr>
          <a:xfrm>
            <a:off x="3427409" y="4272178"/>
            <a:ext cx="17779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создание благоприятных, комфортных и безопасных условий для детского досуга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245C6E2C-DDD3-43AF-AD25-01CCC8F9849E}"/>
              </a:ext>
            </a:extLst>
          </p:cNvPr>
          <p:cNvSpPr/>
          <p:nvPr/>
        </p:nvSpPr>
        <p:spPr>
          <a:xfrm>
            <a:off x="5835924" y="4301941"/>
            <a:ext cx="216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даст возможность заниматься на открытом воздухе детей дома номер 9 улица Центральная и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</a:rPr>
              <a:t>близлежайших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домов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35E0EEF-E4A9-93DB-0E1B-A1A0660705C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420568" y="1824836"/>
            <a:ext cx="2164268" cy="21581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CCF118D-8CDA-04E4-60E7-CF4A11FD8278}"/>
              </a:ext>
            </a:extLst>
          </p:cNvPr>
          <p:cNvSpPr txBox="1"/>
          <p:nvPr/>
        </p:nvSpPr>
        <p:spPr>
          <a:xfrm>
            <a:off x="8360619" y="4314961"/>
            <a:ext cx="263440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Улучшит эстетический вид придомовой территории, создаст гармоничную и комфортную среду для жителей поселка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E997E06-4636-52C0-5F45-7BC8C8F3626D}"/>
              </a:ext>
            </a:extLst>
          </p:cNvPr>
          <p:cNvSpPr txBox="1"/>
          <p:nvPr/>
        </p:nvSpPr>
        <p:spPr>
          <a:xfrm>
            <a:off x="9201978" y="2529742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4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0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BF93D970-25D2-5ECB-4126-FC5AF9B3D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114" y="2377383"/>
            <a:ext cx="4625772" cy="3084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845CC0C-2278-CAD4-1F1E-EB232091A1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1" t="46195" r="50817" b="21155"/>
          <a:stretch/>
        </p:blipFill>
        <p:spPr>
          <a:xfrm>
            <a:off x="337679" y="3505335"/>
            <a:ext cx="2945848" cy="15654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B7A1AD7-9241-4532-443F-DD6C48A059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18" t="12323" r="10834" b="23782"/>
          <a:stretch/>
        </p:blipFill>
        <p:spPr>
          <a:xfrm>
            <a:off x="2092140" y="4567980"/>
            <a:ext cx="1814736" cy="18972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43B2B4B-78B0-859F-D042-7719209176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1" r="15580" b="68419"/>
          <a:stretch/>
        </p:blipFill>
        <p:spPr>
          <a:xfrm>
            <a:off x="7116041" y="566694"/>
            <a:ext cx="3868008" cy="20964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C58ADDD-898D-9A14-C470-FE4B4182DE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" t="12006" r="54402" b="28356"/>
          <a:stretch/>
        </p:blipFill>
        <p:spPr>
          <a:xfrm>
            <a:off x="8012224" y="4711372"/>
            <a:ext cx="2826352" cy="18682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BB2A68F-ABA8-4BAE-47F1-A07D2A6D29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77" t="27573" b="8451"/>
          <a:stretch/>
        </p:blipFill>
        <p:spPr>
          <a:xfrm>
            <a:off x="893257" y="616078"/>
            <a:ext cx="3584865" cy="21511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85EC65F5-82FE-49D0-8F9A-FE001FFABE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1" r="17780"/>
          <a:stretch/>
        </p:blipFill>
        <p:spPr>
          <a:xfrm>
            <a:off x="4977709" y="176223"/>
            <a:ext cx="1872956" cy="225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1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2055D0E-A47C-A073-49E7-683D91010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737" y="1749135"/>
            <a:ext cx="2120542" cy="2120542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3F5C1B9-E7FE-6F74-5EE9-4473994F2698}"/>
              </a:ext>
            </a:extLst>
          </p:cNvPr>
          <p:cNvSpPr txBox="1">
            <a:spLocks/>
          </p:cNvSpPr>
          <p:nvPr/>
        </p:nvSpPr>
        <p:spPr>
          <a:xfrm>
            <a:off x="4375820" y="1988787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срок эксплуатации  проекта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15 лет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C43BD57A-8777-DD77-A7E4-EFC1812B4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279" y="4109329"/>
            <a:ext cx="6347714" cy="13208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Плановая дата окончания реализации проекта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31  декабря 2024 года. </a:t>
            </a:r>
          </a:p>
        </p:txBody>
      </p:sp>
    </p:spTree>
    <p:extLst>
      <p:ext uri="{BB962C8B-B14F-4D97-AF65-F5344CB8AC3E}">
        <p14:creationId xmlns:p14="http://schemas.microsoft.com/office/powerpoint/2010/main" val="387948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1ECDAA8-0B1D-4D53-9547-6F8AF7587453}"/>
              </a:ext>
            </a:extLst>
          </p:cNvPr>
          <p:cNvSpPr txBox="1"/>
          <p:nvPr/>
        </p:nvSpPr>
        <p:spPr>
          <a:xfrm>
            <a:off x="381000" y="2304000"/>
            <a:ext cx="4738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СПАСИБО !</a:t>
            </a:r>
          </a:p>
        </p:txBody>
      </p:sp>
    </p:spTree>
    <p:extLst>
      <p:ext uri="{BB962C8B-B14F-4D97-AF65-F5344CB8AC3E}">
        <p14:creationId xmlns:p14="http://schemas.microsoft.com/office/powerpoint/2010/main" val="278929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160</Words>
  <Application>Microsoft Office PowerPoint</Application>
  <PresentationFormat>Произвольный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«Островок детства»</vt:lpstr>
      <vt:lpstr>Инициатор проекта   ТОС «Наш дом»  Наумова Нина Владимировна</vt:lpstr>
      <vt:lpstr>Описание проблемы</vt:lpstr>
      <vt:lpstr>Обоснование предложений по разрешению указанной проблемы</vt:lpstr>
      <vt:lpstr>Вставьте заголовок слайда</vt:lpstr>
      <vt:lpstr>Ожидаемые результаты</vt:lpstr>
      <vt:lpstr>Презентация PowerPoint</vt:lpstr>
      <vt:lpstr>Плановая дата окончания реализации проекта 31  декабря 2024 года.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lkadm10</cp:lastModifiedBy>
  <cp:revision>13</cp:revision>
  <dcterms:created xsi:type="dcterms:W3CDTF">2021-04-06T16:39:49Z</dcterms:created>
  <dcterms:modified xsi:type="dcterms:W3CDTF">2023-08-29T17:10:37Z</dcterms:modified>
</cp:coreProperties>
</file>