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3" r:id="rId8"/>
    <p:sldId id="262" r:id="rId9"/>
    <p:sldId id="264" r:id="rId10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099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41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5660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11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1573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73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95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62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97152"/>
            <a:ext cx="7416824" cy="1470025"/>
          </a:xfrm>
        </p:spPr>
        <p:txBody>
          <a:bodyPr/>
          <a:lstStyle>
            <a:lvl1pPr>
              <a:defRPr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74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347864" y="341784"/>
            <a:ext cx="56166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0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41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57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50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89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0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01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24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4A1F6A-164B-43BA-A19E-4AE6BB502A21}" type="slidenum">
              <a:rPr lang="ru-RU" smtClean="0"/>
              <a:t>‹#›</a:t>
            </a:fld>
            <a:endParaRPr lang="ru-RU"/>
          </a:p>
        </p:txBody>
      </p:sp>
      <p:pic>
        <p:nvPicPr>
          <p:cNvPr id="18" name="Рисунок 17">
            <a:hlinkClick r:id="rId20"/>
            <a:extLst>
              <a:ext uri="{FF2B5EF4-FFF2-40B4-BE49-F238E27FC236}">
                <a16:creationId xmlns:a16="http://schemas.microsoft.com/office/drawing/2014/main" id="{5E2D9CB4-D6DC-FF9F-70E2-BD498B716251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1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50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84982"/>
            <a:ext cx="7416824" cy="1470025"/>
          </a:xfrm>
        </p:spPr>
        <p:txBody>
          <a:bodyPr>
            <a:normAutofit/>
          </a:bodyPr>
          <a:lstStyle/>
          <a:p>
            <a:r>
              <a:rPr lang="ru-RU" dirty="0"/>
              <a:t>«С ветерком до базы отдыха»</a:t>
            </a:r>
            <a:br>
              <a:rPr lang="ru-RU" dirty="0"/>
            </a:br>
            <a:r>
              <a:rPr lang="ru-RU" dirty="0"/>
              <a:t>                </a:t>
            </a:r>
            <a:r>
              <a:rPr lang="ru-RU" sz="2000" dirty="0"/>
              <a:t>ремонт дороги</a:t>
            </a:r>
            <a:endParaRPr lang="ru-RU" sz="2000" b="1" dirty="0">
              <a:solidFill>
                <a:srgbClr val="92D05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5669BB-DF62-4B04-2058-2C1083E486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93" r="-1075"/>
          <a:stretch/>
        </p:blipFill>
        <p:spPr>
          <a:xfrm>
            <a:off x="755576" y="590823"/>
            <a:ext cx="7416824" cy="3880872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D576DD-9CB7-5356-1925-9E0FC9CCF641}"/>
              </a:ext>
            </a:extLst>
          </p:cNvPr>
          <p:cNvSpPr txBox="1"/>
          <p:nvPr/>
        </p:nvSpPr>
        <p:spPr>
          <a:xfrm>
            <a:off x="899592" y="6093296"/>
            <a:ext cx="53977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п.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Луковецкий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Холмогорский муниципальный округ</a:t>
            </a: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27584" y="980728"/>
            <a:ext cx="634771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Инициатор проекта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ТОС «Наш дом»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Наумова Нина Владимировна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1C345C4-73E5-E02C-6EF2-6E9A86BEA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509120"/>
            <a:ext cx="3395766" cy="371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31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53688"/>
            <a:ext cx="6347713" cy="1320800"/>
          </a:xfrm>
        </p:spPr>
        <p:txBody>
          <a:bodyPr/>
          <a:lstStyle/>
          <a:p>
            <a:r>
              <a:rPr lang="ru-RU" dirty="0"/>
              <a:t>Описание проблемы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black">
          <a:xfrm>
            <a:off x="1676400" y="2340169"/>
            <a:ext cx="58674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1600" b="1" dirty="0">
                <a:solidFill>
                  <a:schemeClr val="bg1"/>
                </a:solidFill>
              </a:rPr>
              <a:t>Вставить описание для данных, представленных на текущем слайде презентации</a:t>
            </a:r>
            <a:r>
              <a:rPr lang="en-US" sz="1600" b="1" dirty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405395" y="1567155"/>
            <a:ext cx="6768752" cy="1443841"/>
            <a:chOff x="1213" y="1755"/>
            <a:chExt cx="3488" cy="363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213" y="1756"/>
              <a:ext cx="3346" cy="288"/>
              <a:chOff x="1117" y="1455"/>
              <a:chExt cx="3346" cy="288"/>
            </a:xfrm>
          </p:grpSpPr>
          <p:sp>
            <p:nvSpPr>
              <p:cNvPr id="13" name="AutoShape 5"/>
              <p:cNvSpPr>
                <a:spLocks noChangeArrowheads="1"/>
              </p:cNvSpPr>
              <p:nvPr/>
            </p:nvSpPr>
            <p:spPr bwMode="gray">
              <a:xfrm>
                <a:off x="1117" y="1455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7451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AutoShape 6"/>
              <p:cNvSpPr>
                <a:spLocks noChangeArrowheads="1"/>
              </p:cNvSpPr>
              <p:nvPr/>
            </p:nvSpPr>
            <p:spPr bwMode="gray">
              <a:xfrm>
                <a:off x="1117" y="1455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accent2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Text Box 7"/>
            <p:cNvSpPr txBox="1">
              <a:spLocks noChangeArrowheads="1"/>
            </p:cNvSpPr>
            <p:nvPr/>
          </p:nvSpPr>
          <p:spPr bwMode="white">
            <a:xfrm>
              <a:off x="1680" y="1755"/>
              <a:ext cx="302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endParaRPr lang="en-US" sz="24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1355" y="1758"/>
              <a:ext cx="270" cy="270"/>
              <a:chOff x="4166" y="1706"/>
              <a:chExt cx="1252" cy="1252"/>
            </a:xfrm>
          </p:grpSpPr>
          <p:sp>
            <p:nvSpPr>
              <p:cNvPr id="9" name="Oval 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0" name="Oval 1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1" name="Oval 1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" name="Oval 1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1345" y="1830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1</a:t>
              </a:r>
            </a:p>
          </p:txBody>
        </p:sp>
      </p:grpSp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342649" y="3066817"/>
            <a:ext cx="6697216" cy="893994"/>
            <a:chOff x="1214" y="2249"/>
            <a:chExt cx="3768" cy="288"/>
          </a:xfrm>
        </p:grpSpPr>
        <p:grpSp>
          <p:nvGrpSpPr>
            <p:cNvPr id="16" name="Group 14"/>
            <p:cNvGrpSpPr>
              <a:grpSpLocks/>
            </p:cNvGrpSpPr>
            <p:nvPr/>
          </p:nvGrpSpPr>
          <p:grpSpPr bwMode="auto">
            <a:xfrm>
              <a:off x="1214" y="2249"/>
              <a:ext cx="3768" cy="288"/>
              <a:chOff x="1118" y="1948"/>
              <a:chExt cx="3768" cy="288"/>
            </a:xfrm>
          </p:grpSpPr>
          <p:sp>
            <p:nvSpPr>
              <p:cNvPr id="24" name="AutoShape 15"/>
              <p:cNvSpPr>
                <a:spLocks noChangeArrowheads="1"/>
              </p:cNvSpPr>
              <p:nvPr/>
            </p:nvSpPr>
            <p:spPr bwMode="gray">
              <a:xfrm>
                <a:off x="1143" y="1948"/>
                <a:ext cx="3743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4314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AutoShape 16"/>
              <p:cNvSpPr>
                <a:spLocks noChangeArrowheads="1"/>
              </p:cNvSpPr>
              <p:nvPr/>
            </p:nvSpPr>
            <p:spPr bwMode="gray">
              <a:xfrm>
                <a:off x="1118" y="1948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accent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8" name="Group 18"/>
            <p:cNvGrpSpPr>
              <a:grpSpLocks/>
            </p:cNvGrpSpPr>
            <p:nvPr/>
          </p:nvGrpSpPr>
          <p:grpSpPr bwMode="auto">
            <a:xfrm>
              <a:off x="1343" y="2251"/>
              <a:ext cx="273" cy="270"/>
              <a:chOff x="4166" y="1706"/>
              <a:chExt cx="1265" cy="1252"/>
            </a:xfrm>
          </p:grpSpPr>
          <p:sp>
            <p:nvSpPr>
              <p:cNvPr id="20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1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gray">
              <a:xfrm>
                <a:off x="4269" y="1741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1350" y="2311"/>
              <a:ext cx="250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grpSp>
        <p:nvGrpSpPr>
          <p:cNvPr id="26" name="Group 47"/>
          <p:cNvGrpSpPr>
            <a:grpSpLocks/>
          </p:cNvGrpSpPr>
          <p:nvPr/>
        </p:nvGrpSpPr>
        <p:grpSpPr bwMode="auto">
          <a:xfrm>
            <a:off x="323529" y="4488949"/>
            <a:ext cx="6894029" cy="864096"/>
            <a:chOff x="1235" y="2765"/>
            <a:chExt cx="3346" cy="289"/>
          </a:xfrm>
        </p:grpSpPr>
        <p:grpSp>
          <p:nvGrpSpPr>
            <p:cNvPr id="27" name="Group 24"/>
            <p:cNvGrpSpPr>
              <a:grpSpLocks/>
            </p:cNvGrpSpPr>
            <p:nvPr/>
          </p:nvGrpSpPr>
          <p:grpSpPr bwMode="auto">
            <a:xfrm>
              <a:off x="1235" y="2766"/>
              <a:ext cx="3346" cy="288"/>
              <a:chOff x="1098" y="2465"/>
              <a:chExt cx="3346" cy="288"/>
            </a:xfrm>
          </p:grpSpPr>
          <p:sp>
            <p:nvSpPr>
              <p:cNvPr id="35" name="AutoShape 25"/>
              <p:cNvSpPr>
                <a:spLocks noChangeArrowheads="1"/>
              </p:cNvSpPr>
              <p:nvPr/>
            </p:nvSpPr>
            <p:spPr bwMode="gray">
              <a:xfrm>
                <a:off x="1098" y="2465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44314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AutoShape 26"/>
              <p:cNvSpPr>
                <a:spLocks noChangeArrowheads="1"/>
              </p:cNvSpPr>
              <p:nvPr/>
            </p:nvSpPr>
            <p:spPr bwMode="gray">
              <a:xfrm>
                <a:off x="1098" y="2465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folHlink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9" name="Group 28"/>
            <p:cNvGrpSpPr>
              <a:grpSpLocks/>
            </p:cNvGrpSpPr>
            <p:nvPr/>
          </p:nvGrpSpPr>
          <p:grpSpPr bwMode="auto">
            <a:xfrm>
              <a:off x="1363" y="2775"/>
              <a:ext cx="270" cy="270"/>
              <a:chOff x="4166" y="1706"/>
              <a:chExt cx="1252" cy="1252"/>
            </a:xfrm>
          </p:grpSpPr>
          <p:sp>
            <p:nvSpPr>
              <p:cNvPr id="31" name="Oval 2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4" name="Oval 3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1372" y="2765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</a:rPr>
                <a:t>3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4A85CF4-30A6-E43A-716E-1F151FB192F5}"/>
              </a:ext>
            </a:extLst>
          </p:cNvPr>
          <p:cNvSpPr txBox="1"/>
          <p:nvPr/>
        </p:nvSpPr>
        <p:spPr>
          <a:xfrm>
            <a:off x="1175908" y="4569965"/>
            <a:ext cx="60975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Плохое качество дорожного полотна для безопасного доступа к северному туризму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0616CE1-E513-48DD-2BCD-8290B9E17048}"/>
              </a:ext>
            </a:extLst>
          </p:cNvPr>
          <p:cNvSpPr txBox="1"/>
          <p:nvPr/>
        </p:nvSpPr>
        <p:spPr>
          <a:xfrm>
            <a:off x="1195816" y="3206859"/>
            <a:ext cx="53977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Недоступность заграничных курортных мест для большинства отдыхающих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03AA02F-B77A-DBC6-2FF6-B34AADDFD192}"/>
              </a:ext>
            </a:extLst>
          </p:cNvPr>
          <p:cNvSpPr txBox="1"/>
          <p:nvPr/>
        </p:nvSpPr>
        <p:spPr>
          <a:xfrm>
            <a:off x="1277745" y="1658238"/>
            <a:ext cx="53977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Недооцененность местной культуры и живописных мест, которые находятся совсем рядом.</a:t>
            </a:r>
          </a:p>
        </p:txBody>
      </p:sp>
    </p:spTree>
    <p:extLst>
      <p:ext uri="{BB962C8B-B14F-4D97-AF65-F5344CB8AC3E}">
        <p14:creationId xmlns:p14="http://schemas.microsoft.com/office/powerpoint/2010/main" val="192025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EEF294-EFA4-29B4-0F59-993E72D26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83" y="188640"/>
            <a:ext cx="6986736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</a:t>
            </a:r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предложений по разрешению указанной проблемы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E6A775-3BDA-6635-1CC7-98D612A733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00736"/>
            <a:ext cx="4618789" cy="333960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922F65E-1A58-D343-40FB-D9686D89B1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093" y="4365104"/>
            <a:ext cx="3333719" cy="23791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C85D40-2C22-D26C-45F1-CB5AF88F54E0}"/>
              </a:ext>
            </a:extLst>
          </p:cNvPr>
          <p:cNvSpPr txBox="1"/>
          <p:nvPr/>
        </p:nvSpPr>
        <p:spPr>
          <a:xfrm>
            <a:off x="-108520" y="5229200"/>
            <a:ext cx="599517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Ремонт придомовой дороги по улице Приозерная 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 удлинением ее до турбазы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закупка и доставка дорожных плит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отсыпка ПГС 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укладка дорожных плит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46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BE9E34-F628-B411-1F0F-CF45D9C09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882592"/>
            <a:ext cx="6347714" cy="1320800"/>
          </a:xfrm>
        </p:spPr>
        <p:txBody>
          <a:bodyPr>
            <a:normAutofit/>
          </a:bodyPr>
          <a:lstStyle/>
          <a:p>
            <a:r>
              <a:rPr lang="ru-RU" sz="2800" dirty="0"/>
              <a:t>Местоположение турбазы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968BF1A-73D4-CF86-E144-156882EE35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5" t="5427" r="2836" b="9458"/>
          <a:stretch/>
        </p:blipFill>
        <p:spPr>
          <a:xfrm rot="5400000">
            <a:off x="4637552" y="1321984"/>
            <a:ext cx="3786378" cy="2621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D937595-DFFC-F627-8099-C6FF1EFADC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9051" r="5901" b="8001"/>
          <a:stretch/>
        </p:blipFill>
        <p:spPr>
          <a:xfrm rot="16200000">
            <a:off x="443245" y="2494723"/>
            <a:ext cx="4051591" cy="290977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4E36270-B7FE-A825-2295-22FE26F8F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4790435"/>
            <a:ext cx="3735871" cy="1857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370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51720" y="634931"/>
            <a:ext cx="3456384" cy="1320800"/>
          </a:xfrm>
        </p:spPr>
        <p:txBody>
          <a:bodyPr/>
          <a:lstStyle/>
          <a:p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проекта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53C82A-7E1A-7180-6270-9891A6778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521" y="1654527"/>
            <a:ext cx="3096781" cy="24242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62F353-9896-24BF-F533-FB9F913F2119}"/>
              </a:ext>
            </a:extLst>
          </p:cNvPr>
          <p:cNvSpPr txBox="1"/>
          <p:nvPr/>
        </p:nvSpPr>
        <p:spPr>
          <a:xfrm>
            <a:off x="2555776" y="1961364"/>
            <a:ext cx="2623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5097000 руб.</a:t>
            </a:r>
          </a:p>
          <a:p>
            <a:pPr algn="ctr"/>
            <a:endParaRPr lang="ru-RU" sz="1200" dirty="0"/>
          </a:p>
          <a:p>
            <a:pPr algn="ctr"/>
            <a:endParaRPr lang="ru-RU" sz="1200" dirty="0"/>
          </a:p>
          <a:p>
            <a:pPr algn="ctr"/>
            <a:r>
              <a:rPr lang="ru-RU" sz="2000" dirty="0"/>
              <a:t>Общая стоимость проекта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05B3D55-ABBE-1155-F820-9371571D1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316" y="3331379"/>
            <a:ext cx="2189656" cy="171551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C91DD93-6A4B-8A93-C282-D4808B57A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8219" y="4441934"/>
            <a:ext cx="5061690" cy="2021408"/>
          </a:xfrm>
          <a:prstGeom prst="rect">
            <a:avLst/>
          </a:prstGeom>
        </p:spPr>
      </p:pic>
      <p:cxnSp>
        <p:nvCxnSpPr>
          <p:cNvPr id="14" name="Соединитель: уступ 13">
            <a:extLst>
              <a:ext uri="{FF2B5EF4-FFF2-40B4-BE49-F238E27FC236}">
                <a16:creationId xmlns:a16="http://schemas.microsoft.com/office/drawing/2014/main" id="{17E19125-8AB4-AF30-78FE-F701E4567B42}"/>
              </a:ext>
            </a:extLst>
          </p:cNvPr>
          <p:cNvCxnSpPr>
            <a:cxnSpLocks/>
          </p:cNvCxnSpPr>
          <p:nvPr/>
        </p:nvCxnSpPr>
        <p:spPr>
          <a:xfrm rot="5400000">
            <a:off x="1292532" y="2461893"/>
            <a:ext cx="1194120" cy="683857"/>
          </a:xfrm>
          <a:prstGeom prst="bentConnector3">
            <a:avLst>
              <a:gd name="adj1" fmla="val 2890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: уступ 17">
            <a:extLst>
              <a:ext uri="{FF2B5EF4-FFF2-40B4-BE49-F238E27FC236}">
                <a16:creationId xmlns:a16="http://schemas.microsoft.com/office/drawing/2014/main" id="{F23F4F24-9BA2-B084-6A55-384EB8027895}"/>
              </a:ext>
            </a:extLst>
          </p:cNvPr>
          <p:cNvCxnSpPr>
            <a:cxnSpLocks/>
            <a:endCxn id="12" idx="0"/>
          </p:cNvCxnSpPr>
          <p:nvPr/>
        </p:nvCxnSpPr>
        <p:spPr>
          <a:xfrm rot="16200000" flipH="1">
            <a:off x="5223369" y="3376239"/>
            <a:ext cx="1110554" cy="1020836"/>
          </a:xfrm>
          <a:prstGeom prst="bentConnector3">
            <a:avLst>
              <a:gd name="adj1" fmla="val -6510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C484A2F-BE14-A600-4DD2-BE8DD6064DDE}"/>
              </a:ext>
            </a:extLst>
          </p:cNvPr>
          <p:cNvSpPr txBox="1"/>
          <p:nvPr/>
        </p:nvSpPr>
        <p:spPr>
          <a:xfrm>
            <a:off x="905465" y="3966326"/>
            <a:ext cx="1984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3000000 руб.</a:t>
            </a:r>
          </a:p>
          <a:p>
            <a:endParaRPr lang="ru-RU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89BF7B-C1E7-4BA3-F763-AB8DBD49BDF4}"/>
              </a:ext>
            </a:extLst>
          </p:cNvPr>
          <p:cNvSpPr txBox="1"/>
          <p:nvPr/>
        </p:nvSpPr>
        <p:spPr>
          <a:xfrm>
            <a:off x="4087091" y="4612657"/>
            <a:ext cx="410647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2097000 руб.</a:t>
            </a:r>
          </a:p>
          <a:p>
            <a:pPr algn="ctr"/>
            <a:r>
              <a:rPr lang="ru-RU" dirty="0"/>
              <a:t>Индивидуальные предприниматели, заинтересованные жители </a:t>
            </a:r>
          </a:p>
          <a:p>
            <a:pPr algn="ctr"/>
            <a:r>
              <a:rPr lang="ru-RU" dirty="0"/>
              <a:t>г. Москва, Архангельск,</a:t>
            </a:r>
          </a:p>
          <a:p>
            <a:pPr algn="ctr"/>
            <a:r>
              <a:rPr lang="ru-RU" dirty="0"/>
              <a:t> Санкт Петербург</a:t>
            </a:r>
          </a:p>
          <a:p>
            <a:endParaRPr lang="ru-RU" dirty="0"/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25638C58-453A-AF38-FDCB-B84CFB94C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2432" y="4310342"/>
            <a:ext cx="1669011" cy="1710946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78038A1E-0FC2-7B8B-26A3-F4FED0C7EA5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085353" y="4312841"/>
            <a:ext cx="841338" cy="149242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AB5DCFB-BF64-A4FE-914F-36C9496446D8}"/>
              </a:ext>
            </a:extLst>
          </p:cNvPr>
          <p:cNvSpPr txBox="1"/>
          <p:nvPr/>
        </p:nvSpPr>
        <p:spPr>
          <a:xfrm>
            <a:off x="2418080" y="4529308"/>
            <a:ext cx="692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59%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6A3BC27-C2CC-453E-CD13-17824B4856F1}"/>
              </a:ext>
            </a:extLst>
          </p:cNvPr>
          <p:cNvSpPr txBox="1"/>
          <p:nvPr/>
        </p:nvSpPr>
        <p:spPr>
          <a:xfrm>
            <a:off x="3140904" y="4745402"/>
            <a:ext cx="692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41%</a:t>
            </a:r>
          </a:p>
        </p:txBody>
      </p:sp>
    </p:spTree>
    <p:extLst>
      <p:ext uri="{BB962C8B-B14F-4D97-AF65-F5344CB8AC3E}">
        <p14:creationId xmlns:p14="http://schemas.microsoft.com/office/powerpoint/2010/main" val="301117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E3DC931-7F69-2178-BC6E-6ABD7EA2D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6348413" cy="1320800"/>
          </a:xfrm>
        </p:spPr>
        <p:txBody>
          <a:bodyPr/>
          <a:lstStyle/>
          <a:p>
            <a:r>
              <a:rPr lang="ru-RU" dirty="0"/>
              <a:t> Ожидаемые результаты</a:t>
            </a:r>
          </a:p>
        </p:txBody>
      </p:sp>
      <p:sp>
        <p:nvSpPr>
          <p:cNvPr id="6" name="AutoShape 3">
            <a:extLst>
              <a:ext uri="{FF2B5EF4-FFF2-40B4-BE49-F238E27FC236}">
                <a16:creationId xmlns:a16="http://schemas.microsoft.com/office/drawing/2014/main" id="{53215423-17AA-2784-D0B4-C4EE0ECDFD83}"/>
              </a:ext>
            </a:extLst>
          </p:cNvPr>
          <p:cNvSpPr>
            <a:spLocks noChangeArrowheads="1"/>
          </p:cNvSpPr>
          <p:nvPr/>
        </p:nvSpPr>
        <p:spPr bwMode="gray">
          <a:xfrm>
            <a:off x="279039" y="1556791"/>
            <a:ext cx="6653213" cy="1144587"/>
          </a:xfrm>
          <a:prstGeom prst="roundRect">
            <a:avLst>
              <a:gd name="adj" fmla="val 11921"/>
            </a:avLst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dirty="0"/>
              <a:t>создание условий дорожного полотна для безопасного </a:t>
            </a:r>
          </a:p>
          <a:p>
            <a:pPr algn="ctr"/>
            <a:r>
              <a:rPr lang="ru-RU" dirty="0"/>
              <a:t>доступа к северному туризму</a:t>
            </a:r>
          </a:p>
        </p:txBody>
      </p:sp>
      <p:sp>
        <p:nvSpPr>
          <p:cNvPr id="7" name="AutoShape 3">
            <a:extLst>
              <a:ext uri="{FF2B5EF4-FFF2-40B4-BE49-F238E27FC236}">
                <a16:creationId xmlns:a16="http://schemas.microsoft.com/office/drawing/2014/main" id="{098E456E-0811-A070-F1F6-FFA53E6E181F}"/>
              </a:ext>
            </a:extLst>
          </p:cNvPr>
          <p:cNvSpPr>
            <a:spLocks noChangeArrowheads="1"/>
          </p:cNvSpPr>
          <p:nvPr/>
        </p:nvSpPr>
        <p:spPr bwMode="gray">
          <a:xfrm>
            <a:off x="297699" y="4758600"/>
            <a:ext cx="6653213" cy="572294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dirty="0"/>
              <a:t>          разнообразие досуга для местных жителей</a:t>
            </a:r>
          </a:p>
        </p:txBody>
      </p:sp>
      <p:sp>
        <p:nvSpPr>
          <p:cNvPr id="8" name="AutoShape 3">
            <a:extLst>
              <a:ext uri="{FF2B5EF4-FFF2-40B4-BE49-F238E27FC236}">
                <a16:creationId xmlns:a16="http://schemas.microsoft.com/office/drawing/2014/main" id="{449286CE-0F16-96C3-EF3D-1762E2E098B0}"/>
              </a:ext>
            </a:extLst>
          </p:cNvPr>
          <p:cNvSpPr>
            <a:spLocks noChangeArrowheads="1"/>
          </p:cNvSpPr>
          <p:nvPr/>
        </p:nvSpPr>
        <p:spPr bwMode="gray">
          <a:xfrm>
            <a:off x="279038" y="2950580"/>
            <a:ext cx="6653213" cy="646187"/>
          </a:xfrm>
          <a:prstGeom prst="roundRect">
            <a:avLst>
              <a:gd name="adj" fmla="val 11921"/>
            </a:avLst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dirty="0"/>
              <a:t>                        развитие северного туризма</a:t>
            </a:r>
          </a:p>
        </p:txBody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09C47D4C-66BB-6DFE-66C5-C0BE24FD1993}"/>
              </a:ext>
            </a:extLst>
          </p:cNvPr>
          <p:cNvSpPr>
            <a:spLocks noChangeArrowheads="1"/>
          </p:cNvSpPr>
          <p:nvPr/>
        </p:nvSpPr>
        <p:spPr bwMode="gray">
          <a:xfrm>
            <a:off x="304800" y="3845969"/>
            <a:ext cx="6653213" cy="646187"/>
          </a:xfrm>
          <a:prstGeom prst="roundRect">
            <a:avLst>
              <a:gd name="adj" fmla="val 11921"/>
            </a:avLst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dirty="0"/>
              <a:t>                     дополнительные рабочие места</a:t>
            </a:r>
          </a:p>
        </p:txBody>
      </p:sp>
    </p:spTree>
    <p:extLst>
      <p:ext uri="{BB962C8B-B14F-4D97-AF65-F5344CB8AC3E}">
        <p14:creationId xmlns:p14="http://schemas.microsoft.com/office/powerpoint/2010/main" val="337002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7510A97-F335-9AD3-E3B0-9896DC8831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12" y="450649"/>
            <a:ext cx="3969794" cy="26448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B803087-7B98-28DD-745C-67865C8ECB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25" y="3981539"/>
            <a:ext cx="3815443" cy="254203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B7FE4DE-5BC3-7020-8719-665F88DC3D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981539"/>
            <a:ext cx="3815443" cy="254203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F4DF4ED-4180-1570-D095-717C833A16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295" y="450649"/>
            <a:ext cx="3815443" cy="25420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CB27466-D789-3D1C-1E92-77FB622A64F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892" y="1916832"/>
            <a:ext cx="2232248" cy="33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3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C9999-A70C-52E5-7B10-0EC122BCE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20" y="2996952"/>
            <a:ext cx="6347714" cy="132080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Плановая дата окончания реализации проекта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31  декабря 2024 года. 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A9EA12D-5F27-B04E-0ED1-076A36812880}"/>
              </a:ext>
            </a:extLst>
          </p:cNvPr>
          <p:cNvSpPr txBox="1">
            <a:spLocks/>
          </p:cNvSpPr>
          <p:nvPr/>
        </p:nvSpPr>
        <p:spPr>
          <a:xfrm>
            <a:off x="899592" y="773199"/>
            <a:ext cx="6347714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Предполагаемый срок эксплуатации  проекта 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25 лет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AC7F2B5-4691-7355-7FB9-55D901E7DF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8075" y="2697572"/>
            <a:ext cx="237626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91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e352dac393dc16f296c40e3be46871c0c0a659"/>
</p:tagLst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478</TotalTime>
  <Words>188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«С ветерком до базы отдыха»                 ремонт дороги</vt:lpstr>
      <vt:lpstr>Инициатор проекта   ТОС «Наш дом»  Наумова Нина Владимировна</vt:lpstr>
      <vt:lpstr>Описание проблемы</vt:lpstr>
      <vt:lpstr>Обоснование  предложений по разрешению указанной проблемы</vt:lpstr>
      <vt:lpstr>Местоположение турбазы </vt:lpstr>
      <vt:lpstr>Бюджет проекта</vt:lpstr>
      <vt:lpstr> Ожидаемые результаты</vt:lpstr>
      <vt:lpstr>Презентация PowerPoint</vt:lpstr>
      <vt:lpstr>Плановая дата окончания реализации проекта 31  декабря 2024 года. </vt:lpstr>
    </vt:vector>
  </TitlesOfParts>
  <Company>presentation-creation.ru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Красный кирпич</dc:title>
  <dc:creator>obstinate</dc:creator>
  <dc:description>Шаблон презентации с сайта https://presentation-creation.ru/</dc:description>
  <cp:lastModifiedBy>p.o.k.25@outlook.com</cp:lastModifiedBy>
  <cp:revision>132</cp:revision>
  <dcterms:created xsi:type="dcterms:W3CDTF">2018-02-25T09:09:03Z</dcterms:created>
  <dcterms:modified xsi:type="dcterms:W3CDTF">2023-08-28T12:22:26Z</dcterms:modified>
</cp:coreProperties>
</file>