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2" r:id="rId3"/>
    <p:sldId id="257" r:id="rId4"/>
    <p:sldId id="258" r:id="rId5"/>
    <p:sldId id="259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71" autoAdjust="0"/>
    <p:restoredTop sz="86460" autoAdjust="0"/>
  </p:normalViewPr>
  <p:slideViewPr>
    <p:cSldViewPr>
      <p:cViewPr varScale="1">
        <p:scale>
          <a:sx n="46" d="100"/>
          <a:sy n="46" d="100"/>
        </p:scale>
        <p:origin x="-111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484784"/>
            <a:ext cx="6912768" cy="216024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Инициативный проект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«Усть-Пинега: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комфортная среда»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95736" y="5085184"/>
            <a:ext cx="6622504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Региональный проект «Комфортное Поморье»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2023 г.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64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67600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Актуальность проблемы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139952" y="980728"/>
            <a:ext cx="4464496" cy="302433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900" dirty="0" smtClean="0"/>
              <a:t>На предлагаемой к развитию единственной общественной территории в центральной части </a:t>
            </a:r>
            <a:r>
              <a:rPr lang="ru-RU" sz="2900" dirty="0" err="1" smtClean="0"/>
              <a:t>пос.Усть</a:t>
            </a:r>
            <a:r>
              <a:rPr lang="ru-RU" sz="2900" dirty="0" smtClean="0"/>
              <a:t>-Пинега нет  благоустроенной точки  притяжения- комфортного места встреч, общения и отдыха. Существующие конструкции – останки самодельных скамеек, ржавые урны-ведра и цветочницы- резиновые </a:t>
            </a:r>
            <a:r>
              <a:rPr lang="ru-RU" sz="2900" dirty="0"/>
              <a:t>колеса. </a:t>
            </a:r>
            <a:r>
              <a:rPr lang="ru-RU" sz="2900" dirty="0" smtClean="0"/>
              <a:t>        Эта территория находится у </a:t>
            </a:r>
            <a:r>
              <a:rPr lang="ru-RU" sz="2900" dirty="0"/>
              <a:t>дороги, по которой идет большой туристический поток со всей России </a:t>
            </a:r>
            <a:endParaRPr lang="ru-RU" sz="29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32" y="1052736"/>
            <a:ext cx="3481984" cy="348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657964"/>
            <a:ext cx="4248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 smtClean="0"/>
              <a:t>   </a:t>
            </a:r>
            <a:r>
              <a:rPr lang="ru-RU" dirty="0" err="1" smtClean="0"/>
              <a:t>Благополучатели</a:t>
            </a:r>
            <a:r>
              <a:rPr lang="ru-RU" dirty="0"/>
              <a:t>: 1015 чел. (</a:t>
            </a:r>
            <a:r>
              <a:rPr lang="ru-RU" dirty="0" err="1"/>
              <a:t>пос.Усть</a:t>
            </a:r>
            <a:r>
              <a:rPr lang="ru-RU" dirty="0"/>
              <a:t>-Пинега, </a:t>
            </a:r>
            <a:r>
              <a:rPr lang="ru-RU" dirty="0" err="1"/>
              <a:t>пос.Печки</a:t>
            </a:r>
            <a:r>
              <a:rPr lang="ru-RU" dirty="0"/>
              <a:t>, </a:t>
            </a:r>
            <a:r>
              <a:rPr lang="ru-RU" dirty="0" err="1"/>
              <a:t>пос.Варда</a:t>
            </a:r>
            <a:r>
              <a:rPr lang="ru-RU" dirty="0"/>
              <a:t>, </a:t>
            </a:r>
            <a:r>
              <a:rPr lang="ru-RU" dirty="0" err="1"/>
              <a:t>пос.Рожево</a:t>
            </a:r>
            <a:r>
              <a:rPr lang="ru-RU" dirty="0"/>
              <a:t>, </a:t>
            </a:r>
            <a:r>
              <a:rPr lang="ru-RU" dirty="0" err="1"/>
              <a:t>дер.Нижняя</a:t>
            </a:r>
            <a:r>
              <a:rPr lang="ru-RU" dirty="0"/>
              <a:t> </a:t>
            </a:r>
            <a:r>
              <a:rPr lang="ru-RU" dirty="0" err="1"/>
              <a:t>Паленьга</a:t>
            </a:r>
            <a:r>
              <a:rPr lang="ru-RU" dirty="0"/>
              <a:t>), 3000 гостящих на территории, </a:t>
            </a:r>
            <a:r>
              <a:rPr lang="ru-RU" dirty="0" smtClean="0"/>
              <a:t>20000 </a:t>
            </a:r>
            <a:r>
              <a:rPr lang="ru-RU" dirty="0"/>
              <a:t>чел.- транзитный туристический поток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17031"/>
            <a:ext cx="2880320" cy="274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90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948" y="6206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Создание </a:t>
            </a:r>
            <a:r>
              <a:rPr lang="ru-RU" b="1" dirty="0" smtClean="0">
                <a:solidFill>
                  <a:schemeClr val="tx1"/>
                </a:solidFill>
              </a:rPr>
              <a:t>территории 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комфортного общения с</a:t>
            </a:r>
            <a:r>
              <a:rPr lang="ru-RU" b="1" dirty="0" smtClean="0">
                <a:solidFill>
                  <a:schemeClr val="tx1"/>
                </a:solidFill>
              </a:rPr>
              <a:t> высадкой </a:t>
            </a:r>
            <a:r>
              <a:rPr lang="ru-RU" b="1" dirty="0" smtClean="0">
                <a:solidFill>
                  <a:schemeClr val="tx1"/>
                </a:solidFill>
              </a:rPr>
              <a:t>«Семейной аллеи»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003232" cy="5472608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4" y="2193998"/>
            <a:ext cx="8453429" cy="444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5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56792"/>
            <a:ext cx="7467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Местоположение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территории комфортного общения с «Семейной аллеей»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1600" dirty="0" err="1" smtClean="0">
                <a:solidFill>
                  <a:schemeClr val="tx1"/>
                </a:solidFill>
              </a:rPr>
              <a:t>пос.Усть</a:t>
            </a:r>
            <a:r>
              <a:rPr lang="ru-RU" sz="1600" dirty="0" smtClean="0">
                <a:solidFill>
                  <a:schemeClr val="tx1"/>
                </a:solidFill>
              </a:rPr>
              <a:t>-Пинега</a:t>
            </a:r>
            <a:r>
              <a:rPr lang="ru-RU" sz="1600" dirty="0">
                <a:solidFill>
                  <a:schemeClr val="tx1"/>
                </a:solidFill>
              </a:rPr>
              <a:t>, общественная территория у МБУК «</a:t>
            </a:r>
            <a:r>
              <a:rPr lang="ru-RU" sz="1600" dirty="0" err="1">
                <a:solidFill>
                  <a:schemeClr val="tx1"/>
                </a:solidFill>
              </a:rPr>
              <a:t>Усть-Пинежский</a:t>
            </a:r>
            <a:r>
              <a:rPr lang="ru-RU" sz="1600" dirty="0">
                <a:solidFill>
                  <a:schemeClr val="tx1"/>
                </a:solidFill>
              </a:rPr>
              <a:t> ДК</a:t>
            </a:r>
            <a:r>
              <a:rPr lang="ru-RU" sz="1600" dirty="0" smtClean="0">
                <a:solidFill>
                  <a:schemeClr val="tx1"/>
                </a:solidFill>
              </a:rPr>
              <a:t>» (</a:t>
            </a:r>
            <a:r>
              <a:rPr lang="ru-RU" sz="1600" dirty="0" err="1">
                <a:solidFill>
                  <a:schemeClr val="tx1"/>
                </a:solidFill>
              </a:rPr>
              <a:t>ул.Двинская</a:t>
            </a:r>
            <a:r>
              <a:rPr lang="ru-RU" sz="1600" dirty="0">
                <a:solidFill>
                  <a:schemeClr val="tx1"/>
                </a:solidFill>
              </a:rPr>
              <a:t>, 46) со стороны </a:t>
            </a:r>
            <a:r>
              <a:rPr lang="ru-RU" sz="1600" dirty="0" err="1" smtClean="0">
                <a:solidFill>
                  <a:schemeClr val="tx1"/>
                </a:solidFill>
              </a:rPr>
              <a:t>ул.Гаражной</a:t>
            </a:r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2813584" cy="281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C:\Users\Lara\Desktop\АВЕН 2023\Комфортное Поморье Усть-Пинега\Карта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51095"/>
            <a:ext cx="4592320" cy="2675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00" y="548680"/>
            <a:ext cx="77768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Финансовое и трудовое обеспечение реализации проекта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(стоимость </a:t>
            </a:r>
            <a:r>
              <a:rPr lang="ru-RU" sz="2000" b="1" dirty="0" smtClean="0">
                <a:solidFill>
                  <a:srgbClr val="FF0000"/>
                </a:solidFill>
              </a:rPr>
              <a:t>1700000</a:t>
            </a:r>
            <a:r>
              <a:rPr lang="ru-RU" sz="2000" b="1" dirty="0" smtClean="0">
                <a:solidFill>
                  <a:schemeClr val="tx1"/>
                </a:solidFill>
              </a:rPr>
              <a:t> руб.)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395536" y="3212976"/>
            <a:ext cx="2428631" cy="273630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1600" dirty="0" smtClean="0"/>
              <a:t>Бюджетные </a:t>
            </a:r>
            <a:r>
              <a:rPr lang="ru-RU" sz="1600" dirty="0"/>
              <a:t>средства </a:t>
            </a:r>
            <a:r>
              <a:rPr lang="ru-RU" sz="1600" dirty="0" smtClean="0">
                <a:solidFill>
                  <a:srgbClr val="FF0000"/>
                </a:solidFill>
              </a:rPr>
              <a:t>95 % или 1615000 руб</a:t>
            </a:r>
            <a:r>
              <a:rPr lang="ru-RU" sz="16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/>
          </a:p>
          <a:p>
            <a:pPr marL="0" indent="0">
              <a:spcBef>
                <a:spcPts val="0"/>
              </a:spcBef>
            </a:pPr>
            <a:r>
              <a:rPr lang="ru-RU" sz="1600" dirty="0" smtClean="0"/>
              <a:t>Денежные средства </a:t>
            </a:r>
            <a:r>
              <a:rPr lang="ru-RU" sz="1600" dirty="0" err="1" smtClean="0"/>
              <a:t>физ.лиц</a:t>
            </a:r>
            <a:r>
              <a:rPr lang="ru-RU" sz="1600" dirty="0" smtClean="0"/>
              <a:t>, юридических лиц и ИП от Усть-Пинеги </a:t>
            </a:r>
            <a:r>
              <a:rPr lang="ru-RU" sz="1600" dirty="0" smtClean="0">
                <a:solidFill>
                  <a:srgbClr val="FF0000"/>
                </a:solidFill>
              </a:rPr>
              <a:t>5 % или 85000  руб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5466264" y="3284984"/>
            <a:ext cx="3096344" cy="2592288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Рассада </a:t>
            </a:r>
            <a:r>
              <a:rPr lang="ru-RU" sz="1600" dirty="0">
                <a:solidFill>
                  <a:srgbClr val="FF0000"/>
                </a:solidFill>
              </a:rPr>
              <a:t>цветов для посадки </a:t>
            </a:r>
            <a:r>
              <a:rPr lang="ru-RU" sz="1600" dirty="0" smtClean="0">
                <a:solidFill>
                  <a:srgbClr val="FF0000"/>
                </a:solidFill>
              </a:rPr>
              <a:t>в вазоны, саженцы деревьев и кустарников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Земля (грунт)  </a:t>
            </a:r>
            <a:r>
              <a:rPr lang="ru-RU" sz="1600" dirty="0">
                <a:solidFill>
                  <a:srgbClr val="FF0000"/>
                </a:solidFill>
              </a:rPr>
              <a:t>для </a:t>
            </a:r>
            <a:r>
              <a:rPr lang="ru-RU" sz="1600" dirty="0" smtClean="0">
                <a:solidFill>
                  <a:srgbClr val="FF0000"/>
                </a:solidFill>
              </a:rPr>
              <a:t>вазонов и аллеи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Мешки для сбора мусора, перчатки, лопаты, грабли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Техника для выравнивания площадки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87970" y="2156330"/>
            <a:ext cx="2170584" cy="887320"/>
          </a:xfrm>
        </p:spPr>
        <p:txBody>
          <a:bodyPr/>
          <a:lstStyle/>
          <a:p>
            <a:pPr algn="ctr"/>
            <a:r>
              <a:rPr lang="ru-RU" dirty="0" smtClean="0"/>
              <a:t>Денежные средства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820436" y="2169258"/>
            <a:ext cx="2664296" cy="874392"/>
          </a:xfrm>
        </p:spPr>
        <p:txBody>
          <a:bodyPr/>
          <a:lstStyle/>
          <a:p>
            <a:pPr algn="ctr"/>
            <a:r>
              <a:rPr lang="ru-RU" dirty="0" smtClean="0"/>
              <a:t>Трудовое участие жителей поселка</a:t>
            </a:r>
            <a:endParaRPr lang="ru-RU" dirty="0"/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652120" y="2169258"/>
            <a:ext cx="2905944" cy="87439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Помощь техникой, материалом и инструментом</a:t>
            </a:r>
            <a:endParaRPr lang="ru-RU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2658554" y="3284984"/>
            <a:ext cx="2988060" cy="302172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FF0000"/>
                </a:solidFill>
              </a:rPr>
              <a:t>Посадка цветов в вазоны, деревьев и кустарников в грунт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Работы по подготовке  и выравниванию площадки под «Семейную аллею»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Работы по уборке территории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3523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Уникальность проекта «Усть-Пинега: комфортная среда»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/>
              <a:t>Проект </a:t>
            </a:r>
            <a:r>
              <a:rPr lang="ru-RU" sz="2600" dirty="0" smtClean="0"/>
              <a:t>имеет высокую </a:t>
            </a:r>
            <a:r>
              <a:rPr lang="ru-RU" sz="2600" dirty="0"/>
              <a:t>социальную и досуговую общественную </a:t>
            </a:r>
            <a:r>
              <a:rPr lang="ru-RU" sz="2600" dirty="0" smtClean="0"/>
              <a:t>полезность</a:t>
            </a:r>
          </a:p>
          <a:p>
            <a:r>
              <a:rPr lang="ru-RU" sz="2600" dirty="0" smtClean="0"/>
              <a:t>Срок </a:t>
            </a:r>
            <a:r>
              <a:rPr lang="ru-RU" sz="2600" dirty="0"/>
              <a:t>эксплуатации («жизни») результатов инициативного проекта </a:t>
            </a:r>
            <a:r>
              <a:rPr lang="ru-RU" sz="2600" dirty="0" smtClean="0"/>
              <a:t> </a:t>
            </a:r>
            <a:r>
              <a:rPr lang="ru-RU" sz="2600" dirty="0"/>
              <a:t>не </a:t>
            </a:r>
            <a:r>
              <a:rPr lang="ru-RU" sz="2600" dirty="0" smtClean="0"/>
              <a:t>ограничен</a:t>
            </a:r>
            <a:endParaRPr lang="ru-RU" sz="2600" dirty="0"/>
          </a:p>
          <a:p>
            <a:r>
              <a:rPr lang="ru-RU" sz="2600" dirty="0"/>
              <a:t>Инициативный проект имеет абсолютную </a:t>
            </a:r>
            <a:r>
              <a:rPr lang="ru-RU" sz="2600" dirty="0" smtClean="0"/>
              <a:t>новизну </a:t>
            </a:r>
            <a:r>
              <a:rPr lang="ru-RU" sz="2600" dirty="0"/>
              <a:t>для территории его </a:t>
            </a:r>
            <a:r>
              <a:rPr lang="ru-RU" sz="2600" dirty="0" smtClean="0"/>
              <a:t>реализации</a:t>
            </a:r>
            <a:endParaRPr lang="ru-RU" sz="2600" dirty="0"/>
          </a:p>
          <a:p>
            <a:r>
              <a:rPr lang="ru-RU" sz="2600" dirty="0"/>
              <a:t>Количество прямых </a:t>
            </a:r>
            <a:r>
              <a:rPr lang="ru-RU" sz="2600" dirty="0" err="1"/>
              <a:t>благополучателей</a:t>
            </a:r>
            <a:r>
              <a:rPr lang="ru-RU" sz="2600" dirty="0"/>
              <a:t> : </a:t>
            </a:r>
            <a:r>
              <a:rPr lang="ru-RU" sz="2600" dirty="0" smtClean="0"/>
              <a:t>24</a:t>
            </a:r>
            <a:r>
              <a:rPr lang="ru-RU" sz="2600" dirty="0" smtClean="0"/>
              <a:t>015  </a:t>
            </a:r>
            <a:r>
              <a:rPr lang="ru-RU" sz="2600" dirty="0"/>
              <a:t>чел. (с учетом местного населения, приезжающих гостей территорий </a:t>
            </a:r>
            <a:r>
              <a:rPr lang="ru-RU" sz="2600" dirty="0" err="1"/>
              <a:t>Усть-Пинежья</a:t>
            </a:r>
            <a:r>
              <a:rPr lang="ru-RU" sz="2600" dirty="0"/>
              <a:t>, туристического потока Россия- паромная переправа Березы-Усть-Пинега – </a:t>
            </a:r>
            <a:r>
              <a:rPr lang="ru-RU" sz="2600" dirty="0" err="1"/>
              <a:t>Голубино</a:t>
            </a:r>
            <a:r>
              <a:rPr lang="ru-RU" sz="2600" dirty="0"/>
              <a:t>, Пинега, </a:t>
            </a:r>
            <a:r>
              <a:rPr lang="ru-RU" sz="2600" dirty="0" err="1"/>
              <a:t>Лешуконье</a:t>
            </a:r>
            <a:r>
              <a:rPr lang="ru-RU" sz="2600" dirty="0"/>
              <a:t>, Мезень).</a:t>
            </a:r>
          </a:p>
          <a:p>
            <a:r>
              <a:rPr lang="ru-RU" sz="2600" dirty="0" smtClean="0"/>
              <a:t>Опыт </a:t>
            </a:r>
            <a:r>
              <a:rPr lang="ru-RU" sz="2600" dirty="0"/>
              <a:t>инициаторов проекта по участию в реализации </a:t>
            </a:r>
            <a:r>
              <a:rPr lang="ru-RU" sz="2600" dirty="0" smtClean="0"/>
              <a:t>проектов </a:t>
            </a:r>
            <a:r>
              <a:rPr lang="ru-RU" sz="2600" dirty="0"/>
              <a:t>территориального общественного самоуправления, осуществленных за счет средств областного бюджета и (или) местных бюджетов: 5.</a:t>
            </a:r>
          </a:p>
          <a:p>
            <a:r>
              <a:rPr lang="ru-RU" sz="2600" dirty="0"/>
              <a:t>Дополнительный способ выявления мнения граждан по вопросу о необходимости развития общественных территорий </a:t>
            </a:r>
            <a:r>
              <a:rPr lang="ru-RU" sz="2600" dirty="0" err="1"/>
              <a:t>Усть-Пинежья</a:t>
            </a:r>
            <a:r>
              <a:rPr lang="ru-RU" sz="2600" dirty="0"/>
              <a:t> </a:t>
            </a:r>
            <a:r>
              <a:rPr lang="ru-RU" sz="2600" dirty="0" smtClean="0"/>
              <a:t>применен </a:t>
            </a:r>
            <a:r>
              <a:rPr lang="ru-RU" sz="2600" dirty="0"/>
              <a:t>в сети Интернет в опросе группы </a:t>
            </a:r>
            <a:r>
              <a:rPr lang="ru-RU" sz="2600" dirty="0" err="1"/>
              <a:t>ВКонтакте</a:t>
            </a:r>
            <a:r>
              <a:rPr lang="ru-RU" sz="2600" dirty="0"/>
              <a:t> «</a:t>
            </a:r>
            <a:r>
              <a:rPr lang="ru-RU" sz="2600" dirty="0" err="1"/>
              <a:t>Усть-Пинежье.Возрождаем</a:t>
            </a:r>
            <a:r>
              <a:rPr lang="ru-RU" sz="2600" dirty="0"/>
              <a:t> с любовью»    https://vk.com/wall-222065335_9, где более 2/3 из голосовавших </a:t>
            </a:r>
            <a:r>
              <a:rPr lang="ru-RU" sz="2600" dirty="0" smtClean="0"/>
              <a:t>(</a:t>
            </a:r>
            <a:r>
              <a:rPr lang="ru-RU" sz="2600" dirty="0" smtClean="0"/>
              <a:t>223 </a:t>
            </a:r>
            <a:r>
              <a:rPr lang="ru-RU" sz="2600" dirty="0"/>
              <a:t>чел. на </a:t>
            </a:r>
            <a:r>
              <a:rPr lang="ru-RU" sz="2600" dirty="0" smtClean="0"/>
              <a:t>28.08.23 </a:t>
            </a:r>
            <a:r>
              <a:rPr lang="ru-RU" sz="2600" dirty="0"/>
              <a:t>г.) проголосовали «за» их развитие.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4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451</TotalTime>
  <Words>350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Инициативный проект  «Усть-Пинега:  комфортная среда»</vt:lpstr>
      <vt:lpstr>Актуальность проблемы</vt:lpstr>
      <vt:lpstr>Создание территории  комфортного общения с высадкой «Семейной аллеи»</vt:lpstr>
      <vt:lpstr>Местоположение   территории комфортного общения с «Семейной аллеей» пос.Усть-Пинега, общественная территория у МБУК «Усть-Пинежский ДК» (ул.Двинская, 46) со стороны ул.Гаражной  </vt:lpstr>
      <vt:lpstr>Финансовое и трудовое обеспечение реализации проекта (стоимость 1700000 руб.)</vt:lpstr>
      <vt:lpstr>Уникальность проекта «Усть-Пинега: комфортная среда»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Инициативный проект  «Усть-Пинега:  счастливое детство»</dc:title>
  <dc:creator>Lara</dc:creator>
  <cp:lastModifiedBy>Lara</cp:lastModifiedBy>
  <cp:revision>28</cp:revision>
  <dcterms:created xsi:type="dcterms:W3CDTF">2023-05-05T12:11:33Z</dcterms:created>
  <dcterms:modified xsi:type="dcterms:W3CDTF">2023-08-28T05:07:28Z</dcterms:modified>
</cp:coreProperties>
</file>