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58" r:id="rId5"/>
    <p:sldId id="264" r:id="rId6"/>
    <p:sldId id="266" r:id="rId7"/>
    <p:sldId id="269" r:id="rId8"/>
    <p:sldId id="268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9" d="100"/>
          <a:sy n="89" d="100"/>
        </p:scale>
        <p:origin x="-564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46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2A04A-4C2C-479A-8957-3552331467AA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4C1F1-EC86-4B49-928E-76012331A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1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BAE4B7-6884-4475-9B8C-C8F5A88308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CAD2E68-5AF7-4F7D-BB27-C3C77E462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599FFC-4440-483A-B708-125B6918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D511EF-5219-428B-BF4A-FB55002B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11BB7A-D675-4EB2-B607-C20596F9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0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A81100-FC4F-45B9-BEDD-8CBC408F8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1D4DF6A-8A15-4900-9368-056968BF8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57CA319-7024-4C11-8D3B-C8FC1368C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D48F651-1482-4643-A606-70BD88761B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1F928F0-27C5-4750-BEAA-F645285BF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0CCB244-E9F8-4086-853C-E78F8D809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9FE147B-E436-43EB-8A3A-DF1756E3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16D91B2-F5AA-452E-A14F-D9A3B6EB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20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AAA6D4-3A7D-454A-81F5-0C2C7C0F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DFA4F76-8F00-48C3-8C9B-D806D61AB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76A3FC8-A69D-4375-BF38-43322B238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A408F36-5C13-49E1-A7DF-FF0F53F9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5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4D50461-0C70-4BC2-B4FE-8B26FFE5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67C622D-7EE5-4EEF-AC87-3B15CB3C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328E9CC-8439-45EA-9B6D-0D5CB44D3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1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68373F-DC3B-4CA7-9FAF-020AA31D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CA0F11-2B40-40A0-8E44-CAAB3B665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C83453B-8E81-4F0E-8F6F-7532D110F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AA0481B-F104-49E2-858E-F498BAFE8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A0A39B1-4B94-4EB8-B10D-446AD7EF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D9E7BDB-68A7-4EFF-8B9F-65507FBB1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9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F788BC-BBE6-4E92-A8CA-BB59C430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47B700C-AB27-4F3E-AAF1-897A5582D7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0E4933B-8F1C-45E2-97FB-325DC8238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6D7AB09-C73C-4A14-8956-14A7128BC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A399E13-581D-4E10-9665-6F7714AA5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E0A4E4E-F4F8-4DF1-BACE-5EE8B82E4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7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6D4319-800E-4124-AA1E-DA97C1E0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2B2C507-437A-4B67-BBA9-579B09BE2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C7D1F57-6E52-462F-9123-F39DC3EA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165158-8864-4AE1-BEF8-46494BE66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9B6BF31-3997-443C-971A-D93AF4F6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0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9D3DE8B-6224-4085-95F2-6F01842A64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ED5A554-E2FF-4916-9477-3A18A5FAB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2ABF90-9ABC-4C6E-B4DD-4E622A41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8F2FEA5-169E-4616-87F6-D05C23BA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387BF7-480C-48B3-9388-77725AE53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7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1281AA60-39D6-45E0-99B8-9FC5A234F6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8358352" y="1481138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2">
            <a:extLst>
              <a:ext uri="{FF2B5EF4-FFF2-40B4-BE49-F238E27FC236}">
                <a16:creationId xmlns:a16="http://schemas.microsoft.com/office/drawing/2014/main" xmlns="" id="{2D595FCE-B296-4C87-81A7-13053D3757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3213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1716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7759700" y="990600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1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EE590DB-9CB4-438D-9208-4CF7240D246B}"/>
              </a:ext>
            </a:extLst>
          </p:cNvPr>
          <p:cNvSpPr/>
          <p:nvPr userDrawn="1"/>
        </p:nvSpPr>
        <p:spPr>
          <a:xfrm>
            <a:off x="0" y="-1"/>
            <a:ext cx="12192000" cy="6347861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85583 w 12192000"/>
              <a:gd name="connsiteY2" fmla="*/ 3696101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1069053 w 12192000"/>
              <a:gd name="connsiteY2" fmla="*/ 448537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347861"/>
              <a:gd name="connsiteX1" fmla="*/ 12192000 w 12192000"/>
              <a:gd name="connsiteY1" fmla="*/ 0 h 6347861"/>
              <a:gd name="connsiteX2" fmla="*/ 11069053 w 12192000"/>
              <a:gd name="connsiteY2" fmla="*/ 4485372 h 6347861"/>
              <a:gd name="connsiteX3" fmla="*/ 10854089 w 12192000"/>
              <a:gd name="connsiteY3" fmla="*/ 5183204 h 6347861"/>
              <a:gd name="connsiteX4" fmla="*/ 0 w 12192000"/>
              <a:gd name="connsiteY4" fmla="*/ 6347861 h 6347861"/>
              <a:gd name="connsiteX5" fmla="*/ 0 w 12192000"/>
              <a:gd name="connsiteY5" fmla="*/ 0 h 634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347861">
                <a:moveTo>
                  <a:pt x="0" y="0"/>
                </a:moveTo>
                <a:lnTo>
                  <a:pt x="12192000" y="0"/>
                </a:lnTo>
                <a:lnTo>
                  <a:pt x="11069053" y="4485372"/>
                </a:lnTo>
                <a:lnTo>
                  <a:pt x="10854089" y="5183204"/>
                </a:lnTo>
                <a:lnTo>
                  <a:pt x="0" y="6347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42900" dist="38100" dir="4800000" sx="110000" sy="110000" algn="t" rotWithShape="0">
              <a:schemeClr val="accent2">
                <a:alpha val="4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757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F1BCA107-CFFD-48D1-A7B4-CF209A294E14}"/>
              </a:ext>
            </a:extLst>
          </p:cNvPr>
          <p:cNvSpPr/>
          <p:nvPr userDrawn="1"/>
        </p:nvSpPr>
        <p:spPr>
          <a:xfrm>
            <a:off x="7823200" y="891623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D4E8BCCB-F0E7-4D9A-99AF-1733EDE81A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xmlns="" id="{9438F547-87A5-4930-A4C8-7EB1388C4384}"/>
              </a:ext>
            </a:extLst>
          </p:cNvPr>
          <p:cNvSpPr/>
          <p:nvPr userDrawn="1"/>
        </p:nvSpPr>
        <p:spPr>
          <a:xfrm>
            <a:off x="444500" y="3330023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16617FEA-EEA1-4848-B27D-C5F44B6E692A}"/>
              </a:ext>
            </a:extLst>
          </p:cNvPr>
          <p:cNvSpPr/>
          <p:nvPr userDrawn="1"/>
        </p:nvSpPr>
        <p:spPr>
          <a:xfrm>
            <a:off x="2171700" y="5103218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xmlns="" id="{F9006C45-C6CF-48CA-87B8-59CC06125627}"/>
              </a:ext>
            </a:extLst>
          </p:cNvPr>
          <p:cNvSpPr/>
          <p:nvPr userDrawn="1"/>
        </p:nvSpPr>
        <p:spPr>
          <a:xfrm>
            <a:off x="9172575" y="2344186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3035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938" y="365125"/>
            <a:ext cx="9585434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938" y="1954925"/>
            <a:ext cx="9585434" cy="42220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FD4906C8-32AE-405E-AD87-3E97AEF9DC21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49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6FC643B6-E3A4-48D1-B2C5-D2C4557C79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1" name="Рисунок 9" descr="Вертушка">
            <a:extLst>
              <a:ext uri="{FF2B5EF4-FFF2-40B4-BE49-F238E27FC236}">
                <a16:creationId xmlns:a16="http://schemas.microsoft.com/office/drawing/2014/main" xmlns="" id="{54ECDD7C-E578-44A2-938A-A20979372F6C}"/>
              </a:ext>
            </a:extLst>
          </p:cNvPr>
          <p:cNvGrpSpPr/>
          <p:nvPr/>
        </p:nvGrpSpPr>
        <p:grpSpPr>
          <a:xfrm>
            <a:off x="9559158" y="4227730"/>
            <a:ext cx="2940269" cy="2940269"/>
            <a:chOff x="8928537" y="3922930"/>
            <a:chExt cx="2940269" cy="2940269"/>
          </a:xfrm>
        </p:grpSpPr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xmlns="" id="{F482E4A3-7210-46BB-8A0D-B66FCE6C4D9F}"/>
                </a:ext>
              </a:extLst>
            </p:cNvPr>
            <p:cNvSpPr/>
            <p:nvPr/>
          </p:nvSpPr>
          <p:spPr>
            <a:xfrm>
              <a:off x="10374169" y="5510859"/>
              <a:ext cx="49004" cy="980089"/>
            </a:xfrm>
            <a:custGeom>
              <a:avLst/>
              <a:gdLst>
                <a:gd name="connsiteX0" fmla="*/ 0 w 49004"/>
                <a:gd name="connsiteY0" fmla="*/ 0 h 980089"/>
                <a:gd name="connsiteX1" fmla="*/ 49004 w 49004"/>
                <a:gd name="connsiteY1" fmla="*/ 0 h 980089"/>
                <a:gd name="connsiteX2" fmla="*/ 49004 w 49004"/>
                <a:gd name="connsiteY2" fmla="*/ 980090 h 980089"/>
                <a:gd name="connsiteX3" fmla="*/ 0 w 49004"/>
                <a:gd name="connsiteY3" fmla="*/ 980090 h 98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04" h="980089">
                  <a:moveTo>
                    <a:pt x="0" y="0"/>
                  </a:moveTo>
                  <a:lnTo>
                    <a:pt x="49004" y="0"/>
                  </a:lnTo>
                  <a:lnTo>
                    <a:pt x="49004" y="980090"/>
                  </a:lnTo>
                  <a:lnTo>
                    <a:pt x="0" y="980090"/>
                  </a:lnTo>
                  <a:close/>
                </a:path>
              </a:pathLst>
            </a:custGeom>
            <a:solidFill>
              <a:srgbClr val="737373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grpSp>
          <p:nvGrpSpPr>
            <p:cNvPr id="13" name="Рисунок 9" descr="Вертушка">
              <a:extLst>
                <a:ext uri="{FF2B5EF4-FFF2-40B4-BE49-F238E27FC236}">
                  <a16:creationId xmlns:a16="http://schemas.microsoft.com/office/drawing/2014/main" xmlns="" id="{54ECDD7C-E578-44A2-938A-A20979372F6C}"/>
                </a:ext>
              </a:extLst>
            </p:cNvPr>
            <p:cNvGrpSpPr/>
            <p:nvPr/>
          </p:nvGrpSpPr>
          <p:grpSpPr>
            <a:xfrm>
              <a:off x="9641309" y="4268168"/>
              <a:ext cx="1514723" cy="1514723"/>
              <a:chOff x="9641309" y="4268168"/>
              <a:chExt cx="1514723" cy="1514723"/>
            </a:xfrm>
          </p:grpSpPr>
          <p:sp>
            <p:nvSpPr>
              <p:cNvPr id="14" name="Полилиния: фигура 13">
                <a:extLst>
                  <a:ext uri="{FF2B5EF4-FFF2-40B4-BE49-F238E27FC236}">
                    <a16:creationId xmlns:a16="http://schemas.microsoft.com/office/drawing/2014/main" xmlns="" id="{307AF468-4E5A-4EAB-908A-97247191CB42}"/>
                  </a:ext>
                </a:extLst>
              </p:cNvPr>
              <p:cNvSpPr/>
              <p:nvPr/>
            </p:nvSpPr>
            <p:spPr>
              <a:xfrm>
                <a:off x="9753935" y="4652318"/>
                <a:ext cx="644735" cy="674117"/>
              </a:xfrm>
              <a:custGeom>
                <a:avLst/>
                <a:gdLst>
                  <a:gd name="connsiteX0" fmla="*/ 644736 w 644735"/>
                  <a:gd name="connsiteY0" fmla="*/ 373212 h 674117"/>
                  <a:gd name="connsiteX1" fmla="*/ 153938 w 644735"/>
                  <a:gd name="connsiteY1" fmla="*/ 674118 h 674117"/>
                  <a:gd name="connsiteX2" fmla="*/ 3267 w 644735"/>
                  <a:gd name="connsiteY2" fmla="*/ 511576 h 674117"/>
                  <a:gd name="connsiteX3" fmla="*/ 3592 w 644735"/>
                  <a:gd name="connsiteY3" fmla="*/ 494584 h 674117"/>
                  <a:gd name="connsiteX4" fmla="*/ 498176 w 644735"/>
                  <a:gd name="connsiteY4" fmla="*/ 0 h 674117"/>
                  <a:gd name="connsiteX5" fmla="*/ 644736 w 644735"/>
                  <a:gd name="connsiteY5" fmla="*/ 373212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735" h="674117">
                    <a:moveTo>
                      <a:pt x="644736" y="373212"/>
                    </a:moveTo>
                    <a:lnTo>
                      <a:pt x="153938" y="674118"/>
                    </a:lnTo>
                    <a:lnTo>
                      <a:pt x="3267" y="511576"/>
                    </a:lnTo>
                    <a:cubicBezTo>
                      <a:pt x="-1211" y="506749"/>
                      <a:pt x="-1070" y="499239"/>
                      <a:pt x="3592" y="494584"/>
                    </a:cubicBezTo>
                    <a:lnTo>
                      <a:pt x="498176" y="0"/>
                    </a:lnTo>
                    <a:lnTo>
                      <a:pt x="644736" y="373212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5" name="Полилиния: фигура 14">
                <a:extLst>
                  <a:ext uri="{FF2B5EF4-FFF2-40B4-BE49-F238E27FC236}">
                    <a16:creationId xmlns:a16="http://schemas.microsoft.com/office/drawing/2014/main" xmlns="" id="{22344650-814F-4ED1-8205-BC5671854D03}"/>
                  </a:ext>
                </a:extLst>
              </p:cNvPr>
              <p:cNvSpPr/>
              <p:nvPr/>
            </p:nvSpPr>
            <p:spPr>
              <a:xfrm>
                <a:off x="10025459" y="5025530"/>
                <a:ext cx="646531" cy="647975"/>
              </a:xfrm>
              <a:custGeom>
                <a:avLst/>
                <a:gdLst>
                  <a:gd name="connsiteX0" fmla="*/ 373212 w 646531"/>
                  <a:gd name="connsiteY0" fmla="*/ 0 h 647975"/>
                  <a:gd name="connsiteX1" fmla="*/ 645077 w 646531"/>
                  <a:gd name="connsiteY1" fmla="*/ 506841 h 647975"/>
                  <a:gd name="connsiteX2" fmla="*/ 642479 w 646531"/>
                  <a:gd name="connsiteY2" fmla="*/ 521732 h 647975"/>
                  <a:gd name="connsiteX3" fmla="*/ 502737 w 646531"/>
                  <a:gd name="connsiteY3" fmla="*/ 647662 h 647975"/>
                  <a:gd name="connsiteX4" fmla="*/ 501052 w 646531"/>
                  <a:gd name="connsiteY4" fmla="*/ 647619 h 647975"/>
                  <a:gd name="connsiteX5" fmla="*/ 0 w 646531"/>
                  <a:gd name="connsiteY5" fmla="*/ 146566 h 647975"/>
                  <a:gd name="connsiteX6" fmla="*/ 373212 w 646531"/>
                  <a:gd name="connsiteY6" fmla="*/ 0 h 64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6531" h="647975">
                    <a:moveTo>
                      <a:pt x="373212" y="0"/>
                    </a:moveTo>
                    <a:lnTo>
                      <a:pt x="645077" y="506841"/>
                    </a:lnTo>
                    <a:cubicBezTo>
                      <a:pt x="647741" y="511809"/>
                      <a:pt x="646669" y="517959"/>
                      <a:pt x="642479" y="521732"/>
                    </a:cubicBezTo>
                    <a:lnTo>
                      <a:pt x="502737" y="647662"/>
                    </a:lnTo>
                    <a:cubicBezTo>
                      <a:pt x="502253" y="648097"/>
                      <a:pt x="501512" y="648078"/>
                      <a:pt x="501052" y="647619"/>
                    </a:cubicBezTo>
                    <a:lnTo>
                      <a:pt x="0" y="146566"/>
                    </a:lnTo>
                    <a:lnTo>
                      <a:pt x="373212" y="0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6" name="Полилиния: фигура 15">
                <a:extLst>
                  <a:ext uri="{FF2B5EF4-FFF2-40B4-BE49-F238E27FC236}">
                    <a16:creationId xmlns:a16="http://schemas.microsoft.com/office/drawing/2014/main" xmlns="" id="{9DB64937-0043-4368-9388-E2D802AE9478}"/>
                  </a:ext>
                </a:extLst>
              </p:cNvPr>
              <p:cNvSpPr/>
              <p:nvPr/>
            </p:nvSpPr>
            <p:spPr>
              <a:xfrm>
                <a:off x="10398671" y="4752189"/>
                <a:ext cx="644820" cy="674117"/>
              </a:xfrm>
              <a:custGeom>
                <a:avLst/>
                <a:gdLst>
                  <a:gd name="connsiteX0" fmla="*/ 0 w 644820"/>
                  <a:gd name="connsiteY0" fmla="*/ 273341 h 674117"/>
                  <a:gd name="connsiteX1" fmla="*/ 518363 w 644820"/>
                  <a:gd name="connsiteY1" fmla="*/ 0 h 674117"/>
                  <a:gd name="connsiteX2" fmla="*/ 641616 w 644820"/>
                  <a:gd name="connsiteY2" fmla="*/ 134958 h 674117"/>
                  <a:gd name="connsiteX3" fmla="*/ 641230 w 644820"/>
                  <a:gd name="connsiteY3" fmla="*/ 151883 h 674117"/>
                  <a:gd name="connsiteX4" fmla="*/ 118995 w 644820"/>
                  <a:gd name="connsiteY4" fmla="*/ 674118 h 674117"/>
                  <a:gd name="connsiteX5" fmla="*/ 0 w 644820"/>
                  <a:gd name="connsiteY5" fmla="*/ 273341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820" h="674117">
                    <a:moveTo>
                      <a:pt x="0" y="273341"/>
                    </a:moveTo>
                    <a:lnTo>
                      <a:pt x="518363" y="0"/>
                    </a:lnTo>
                    <a:lnTo>
                      <a:pt x="641616" y="134958"/>
                    </a:lnTo>
                    <a:cubicBezTo>
                      <a:pt x="646032" y="139798"/>
                      <a:pt x="645867" y="147252"/>
                      <a:pt x="641230" y="151883"/>
                    </a:cubicBezTo>
                    <a:lnTo>
                      <a:pt x="118995" y="674118"/>
                    </a:lnTo>
                    <a:lnTo>
                      <a:pt x="0" y="273341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7" name="Полилиния: фигура 16">
                <a:extLst>
                  <a:ext uri="{FF2B5EF4-FFF2-40B4-BE49-F238E27FC236}">
                    <a16:creationId xmlns:a16="http://schemas.microsoft.com/office/drawing/2014/main" xmlns="" id="{6A9BF32D-B81A-4AE6-B407-FE06DEF24631}"/>
                  </a:ext>
                </a:extLst>
              </p:cNvPr>
              <p:cNvSpPr/>
              <p:nvPr/>
            </p:nvSpPr>
            <p:spPr>
              <a:xfrm>
                <a:off x="10128393" y="4379643"/>
                <a:ext cx="649615" cy="645887"/>
              </a:xfrm>
              <a:custGeom>
                <a:avLst/>
                <a:gdLst>
                  <a:gd name="connsiteX0" fmla="*/ 270278 w 649615"/>
                  <a:gd name="connsiteY0" fmla="*/ 645887 h 645887"/>
                  <a:gd name="connsiteX1" fmla="*/ 0 w 649615"/>
                  <a:gd name="connsiteY1" fmla="*/ 124461 h 645887"/>
                  <a:gd name="connsiteX2" fmla="*/ 130762 w 649615"/>
                  <a:gd name="connsiteY2" fmla="*/ 3267 h 645887"/>
                  <a:gd name="connsiteX3" fmla="*/ 147755 w 649615"/>
                  <a:gd name="connsiteY3" fmla="*/ 3592 h 645887"/>
                  <a:gd name="connsiteX4" fmla="*/ 649616 w 649615"/>
                  <a:gd name="connsiteY4" fmla="*/ 505453 h 645887"/>
                  <a:gd name="connsiteX5" fmla="*/ 270278 w 649615"/>
                  <a:gd name="connsiteY5" fmla="*/ 645887 h 64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9615" h="645887">
                    <a:moveTo>
                      <a:pt x="270278" y="645887"/>
                    </a:moveTo>
                    <a:lnTo>
                      <a:pt x="0" y="124461"/>
                    </a:lnTo>
                    <a:lnTo>
                      <a:pt x="130762" y="3267"/>
                    </a:lnTo>
                    <a:cubicBezTo>
                      <a:pt x="135589" y="-1211"/>
                      <a:pt x="143099" y="-1070"/>
                      <a:pt x="147755" y="3592"/>
                    </a:cubicBezTo>
                    <a:lnTo>
                      <a:pt x="649616" y="505453"/>
                    </a:lnTo>
                    <a:lnTo>
                      <a:pt x="270278" y="645887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8" name="Полилиния: фигура 17">
                <a:extLst>
                  <a:ext uri="{FF2B5EF4-FFF2-40B4-BE49-F238E27FC236}">
                    <a16:creationId xmlns:a16="http://schemas.microsoft.com/office/drawing/2014/main" xmlns="" id="{2C79CAB1-5FE4-4330-BD1D-B9C8CDC74CAE}"/>
                  </a:ext>
                </a:extLst>
              </p:cNvPr>
              <p:cNvSpPr/>
              <p:nvPr/>
            </p:nvSpPr>
            <p:spPr>
              <a:xfrm>
                <a:off x="9641309" y="4982237"/>
                <a:ext cx="757361" cy="693007"/>
              </a:xfrm>
              <a:custGeom>
                <a:avLst/>
                <a:gdLst>
                  <a:gd name="connsiteX0" fmla="*/ 757362 w 757361"/>
                  <a:gd name="connsiteY0" fmla="*/ 43294 h 693007"/>
                  <a:gd name="connsiteX1" fmla="*/ 694655 w 757361"/>
                  <a:gd name="connsiteY1" fmla="*/ 24617 h 693007"/>
                  <a:gd name="connsiteX2" fmla="*/ 107648 w 757361"/>
                  <a:gd name="connsiteY2" fmla="*/ 173235 h 693007"/>
                  <a:gd name="connsiteX3" fmla="*/ 107648 w 757361"/>
                  <a:gd name="connsiteY3" fmla="*/ 173235 h 693007"/>
                  <a:gd name="connsiteX4" fmla="*/ 107648 w 757361"/>
                  <a:gd name="connsiteY4" fmla="*/ 693007 h 693007"/>
                  <a:gd name="connsiteX5" fmla="*/ 757362 w 757361"/>
                  <a:gd name="connsiteY5" fmla="*/ 4329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757362" y="43294"/>
                    </a:moveTo>
                    <a:lnTo>
                      <a:pt x="694655" y="24617"/>
                    </a:lnTo>
                    <a:cubicBezTo>
                      <a:pt x="486539" y="-37362"/>
                      <a:pt x="261198" y="19692"/>
                      <a:pt x="107648" y="173235"/>
                    </a:cubicBezTo>
                    <a:lnTo>
                      <a:pt x="107648" y="173235"/>
                    </a:lnTo>
                    <a:cubicBezTo>
                      <a:pt x="-35880" y="316763"/>
                      <a:pt x="-35886" y="549473"/>
                      <a:pt x="107648" y="693007"/>
                    </a:cubicBezTo>
                    <a:lnTo>
                      <a:pt x="757362" y="4329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9" name="Полилиния: фигура 18">
                <a:extLst>
                  <a:ext uri="{FF2B5EF4-FFF2-40B4-BE49-F238E27FC236}">
                    <a16:creationId xmlns:a16="http://schemas.microsoft.com/office/drawing/2014/main" xmlns="" id="{FDDD55D2-897D-4F21-909F-89F2871A516B}"/>
                  </a:ext>
                </a:extLst>
              </p:cNvPr>
              <p:cNvSpPr/>
              <p:nvPr/>
            </p:nvSpPr>
            <p:spPr>
              <a:xfrm>
                <a:off x="10355377" y="5025530"/>
                <a:ext cx="693007" cy="757361"/>
              </a:xfrm>
              <a:custGeom>
                <a:avLst/>
                <a:gdLst>
                  <a:gd name="connsiteX0" fmla="*/ 43294 w 693007"/>
                  <a:gd name="connsiteY0" fmla="*/ 0 h 757361"/>
                  <a:gd name="connsiteX1" fmla="*/ 24617 w 693007"/>
                  <a:gd name="connsiteY1" fmla="*/ 62707 h 757361"/>
                  <a:gd name="connsiteX2" fmla="*/ 173235 w 693007"/>
                  <a:gd name="connsiteY2" fmla="*/ 649714 h 757361"/>
                  <a:gd name="connsiteX3" fmla="*/ 173235 w 693007"/>
                  <a:gd name="connsiteY3" fmla="*/ 649714 h 757361"/>
                  <a:gd name="connsiteX4" fmla="*/ 693007 w 693007"/>
                  <a:gd name="connsiteY4" fmla="*/ 649714 h 757361"/>
                  <a:gd name="connsiteX5" fmla="*/ 43294 w 693007"/>
                  <a:gd name="connsiteY5" fmla="*/ 0 h 75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1">
                    <a:moveTo>
                      <a:pt x="43294" y="0"/>
                    </a:moveTo>
                    <a:lnTo>
                      <a:pt x="24617" y="62707"/>
                    </a:lnTo>
                    <a:cubicBezTo>
                      <a:pt x="-37362" y="270823"/>
                      <a:pt x="19692" y="496164"/>
                      <a:pt x="173235" y="649714"/>
                    </a:cubicBezTo>
                    <a:lnTo>
                      <a:pt x="173235" y="649714"/>
                    </a:lnTo>
                    <a:cubicBezTo>
                      <a:pt x="316763" y="793242"/>
                      <a:pt x="549473" y="793248"/>
                      <a:pt x="693007" y="649714"/>
                    </a:cubicBezTo>
                    <a:lnTo>
                      <a:pt x="432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0" name="Полилиния: фигура 19">
                <a:extLst>
                  <a:ext uri="{FF2B5EF4-FFF2-40B4-BE49-F238E27FC236}">
                    <a16:creationId xmlns:a16="http://schemas.microsoft.com/office/drawing/2014/main" xmlns="" id="{D440726B-8692-49FA-8017-66210F02DBB1}"/>
                  </a:ext>
                </a:extLst>
              </p:cNvPr>
              <p:cNvSpPr/>
              <p:nvPr/>
            </p:nvSpPr>
            <p:spPr>
              <a:xfrm>
                <a:off x="10398671" y="4375817"/>
                <a:ext cx="757361" cy="693007"/>
              </a:xfrm>
              <a:custGeom>
                <a:avLst/>
                <a:gdLst>
                  <a:gd name="connsiteX0" fmla="*/ 0 w 757361"/>
                  <a:gd name="connsiteY0" fmla="*/ 649714 h 693007"/>
                  <a:gd name="connsiteX1" fmla="*/ 62707 w 757361"/>
                  <a:gd name="connsiteY1" fmla="*/ 668391 h 693007"/>
                  <a:gd name="connsiteX2" fmla="*/ 649714 w 757361"/>
                  <a:gd name="connsiteY2" fmla="*/ 519772 h 693007"/>
                  <a:gd name="connsiteX3" fmla="*/ 649714 w 757361"/>
                  <a:gd name="connsiteY3" fmla="*/ 519772 h 693007"/>
                  <a:gd name="connsiteX4" fmla="*/ 649714 w 757361"/>
                  <a:gd name="connsiteY4" fmla="*/ 0 h 693007"/>
                  <a:gd name="connsiteX5" fmla="*/ 0 w 757361"/>
                  <a:gd name="connsiteY5" fmla="*/ 64971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0" y="649714"/>
                    </a:moveTo>
                    <a:lnTo>
                      <a:pt x="62707" y="668391"/>
                    </a:lnTo>
                    <a:cubicBezTo>
                      <a:pt x="270823" y="730369"/>
                      <a:pt x="496164" y="673315"/>
                      <a:pt x="649714" y="519772"/>
                    </a:cubicBezTo>
                    <a:lnTo>
                      <a:pt x="649714" y="519772"/>
                    </a:lnTo>
                    <a:cubicBezTo>
                      <a:pt x="793242" y="376244"/>
                      <a:pt x="793248" y="143534"/>
                      <a:pt x="649714" y="0"/>
                    </a:cubicBezTo>
                    <a:lnTo>
                      <a:pt x="0" y="64971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1" name="Полилиния: фигура 20">
                <a:extLst>
                  <a:ext uri="{FF2B5EF4-FFF2-40B4-BE49-F238E27FC236}">
                    <a16:creationId xmlns:a16="http://schemas.microsoft.com/office/drawing/2014/main" xmlns="" id="{779698BA-F225-4134-AE7D-B3A266E849A0}"/>
                  </a:ext>
                </a:extLst>
              </p:cNvPr>
              <p:cNvSpPr/>
              <p:nvPr/>
            </p:nvSpPr>
            <p:spPr>
              <a:xfrm>
                <a:off x="9748957" y="4268168"/>
                <a:ext cx="693007" cy="757362"/>
              </a:xfrm>
              <a:custGeom>
                <a:avLst/>
                <a:gdLst>
                  <a:gd name="connsiteX0" fmla="*/ 649714 w 693007"/>
                  <a:gd name="connsiteY0" fmla="*/ 757362 h 757362"/>
                  <a:gd name="connsiteX1" fmla="*/ 668390 w 693007"/>
                  <a:gd name="connsiteY1" fmla="*/ 694655 h 757362"/>
                  <a:gd name="connsiteX2" fmla="*/ 519772 w 693007"/>
                  <a:gd name="connsiteY2" fmla="*/ 107648 h 757362"/>
                  <a:gd name="connsiteX3" fmla="*/ 519772 w 693007"/>
                  <a:gd name="connsiteY3" fmla="*/ 107648 h 757362"/>
                  <a:gd name="connsiteX4" fmla="*/ 0 w 693007"/>
                  <a:gd name="connsiteY4" fmla="*/ 107648 h 757362"/>
                  <a:gd name="connsiteX5" fmla="*/ 649714 w 693007"/>
                  <a:gd name="connsiteY5" fmla="*/ 757362 h 75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2">
                    <a:moveTo>
                      <a:pt x="649714" y="757362"/>
                    </a:moveTo>
                    <a:lnTo>
                      <a:pt x="668390" y="694655"/>
                    </a:lnTo>
                    <a:cubicBezTo>
                      <a:pt x="730369" y="486539"/>
                      <a:pt x="673315" y="261198"/>
                      <a:pt x="519772" y="107648"/>
                    </a:cubicBezTo>
                    <a:lnTo>
                      <a:pt x="519772" y="107648"/>
                    </a:lnTo>
                    <a:cubicBezTo>
                      <a:pt x="376244" y="-35880"/>
                      <a:pt x="143534" y="-35886"/>
                      <a:pt x="0" y="107648"/>
                    </a:cubicBezTo>
                    <a:lnTo>
                      <a:pt x="649714" y="757362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</p:grpSp>
        <p:sp>
          <p:nvSpPr>
            <p:cNvPr id="22" name="Полилиния: фигура 21">
              <a:extLst>
                <a:ext uri="{FF2B5EF4-FFF2-40B4-BE49-F238E27FC236}">
                  <a16:creationId xmlns:a16="http://schemas.microsoft.com/office/drawing/2014/main" xmlns="" id="{C2F4D1F6-3E9B-4302-811B-FC2A0AA9C4E4}"/>
                </a:ext>
              </a:extLst>
            </p:cNvPr>
            <p:cNvSpPr/>
            <p:nvPr/>
          </p:nvSpPr>
          <p:spPr>
            <a:xfrm>
              <a:off x="10306788" y="4933647"/>
              <a:ext cx="183766" cy="183766"/>
            </a:xfrm>
            <a:custGeom>
              <a:avLst/>
              <a:gdLst>
                <a:gd name="connsiteX0" fmla="*/ 183767 w 183766"/>
                <a:gd name="connsiteY0" fmla="*/ 91883 h 183766"/>
                <a:gd name="connsiteX1" fmla="*/ 91883 w 183766"/>
                <a:gd name="connsiteY1" fmla="*/ 183767 h 183766"/>
                <a:gd name="connsiteX2" fmla="*/ 0 w 183766"/>
                <a:gd name="connsiteY2" fmla="*/ 91883 h 183766"/>
                <a:gd name="connsiteX3" fmla="*/ 91883 w 183766"/>
                <a:gd name="connsiteY3" fmla="*/ 0 h 183766"/>
                <a:gd name="connsiteX4" fmla="*/ 183767 w 183766"/>
                <a:gd name="connsiteY4" fmla="*/ 91883 h 18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66" h="183766">
                  <a:moveTo>
                    <a:pt x="183767" y="91883"/>
                  </a:moveTo>
                  <a:cubicBezTo>
                    <a:pt x="183767" y="142629"/>
                    <a:pt x="142629" y="183767"/>
                    <a:pt x="91883" y="183767"/>
                  </a:cubicBezTo>
                  <a:cubicBezTo>
                    <a:pt x="41138" y="183767"/>
                    <a:pt x="0" y="142629"/>
                    <a:pt x="0" y="91883"/>
                  </a:cubicBezTo>
                  <a:cubicBezTo>
                    <a:pt x="0" y="41138"/>
                    <a:pt x="41138" y="0"/>
                    <a:pt x="91883" y="0"/>
                  </a:cubicBezTo>
                  <a:cubicBezTo>
                    <a:pt x="142629" y="0"/>
                    <a:pt x="183767" y="41138"/>
                    <a:pt x="183767" y="91883"/>
                  </a:cubicBezTo>
                  <a:close/>
                </a:path>
              </a:pathLst>
            </a:custGeom>
            <a:solidFill>
              <a:srgbClr val="FFFFFF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110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020D94-D90B-444D-9DF5-AA797A9A1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76CAFA2-9E00-491B-9E88-018408F3E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270E60E-435A-4CBD-AC4C-55FB49B26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460DC71-5444-41A8-9516-38E388145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1649F12-64CE-457C-8587-5B40384F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01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5AC2AC-1B3D-45C3-A68F-42424E2EE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50A90D-6D48-4416-95E3-FE14136F5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D7F70D6-38F1-4A39-AA40-7CB4E822A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CCFA31D-FBB2-4A43-8775-8DA81428B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4DDD14A-F478-46BE-9C25-5957F6C26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F8A2EB5-84A2-4156-BBA3-B4419B31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7B2745E-1024-474B-A185-EF1F1D79D5B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6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AB2A30-1456-4FFB-9FAE-F102AE695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74E95D9-FA5E-4634-8C65-4E7F2C833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FF53662-514A-4FF4-BD86-71AE6478A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E6F7C-1219-4032-81A7-2BF0BBA8D496}" type="datetimeFigureOut">
              <a:rPr lang="ru-RU" smtClean="0"/>
              <a:t>24.09.2024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516AFB7-B1AA-43AF-8CFE-3DC176245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36A6ED3-0BF3-40B3-A1F8-E2210E61A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8"/>
            <a:extLst>
              <a:ext uri="{FF2B5EF4-FFF2-40B4-BE49-F238E27FC236}">
                <a16:creationId xmlns:a16="http://schemas.microsoft.com/office/drawing/2014/main" xmlns="" id="{E2B2AD6D-54A5-4DB1-8AAC-04DB2A4CC309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5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0" r:id="rId4"/>
    <p:sldLayoutId id="2147483661" r:id="rId5"/>
    <p:sldLayoutId id="2147483662" r:id="rId6"/>
    <p:sldLayoutId id="2147483651" r:id="rId7"/>
    <p:sldLayoutId id="2147483652" r:id="rId8"/>
    <p:sldLayoutId id="2147483663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8.sv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emf"/><Relationship Id="rId10" Type="http://schemas.openxmlformats.org/officeDocument/2006/relationships/image" Target="../media/image23.png"/><Relationship Id="rId4" Type="http://schemas.openxmlformats.org/officeDocument/2006/relationships/image" Target="../media/image17.emf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1F8EC592-0918-47CB-926C-DDFF7030511B}"/>
              </a:ext>
            </a:extLst>
          </p:cNvPr>
          <p:cNvSpPr txBox="1">
            <a:spLocks/>
          </p:cNvSpPr>
          <p:nvPr/>
        </p:nvSpPr>
        <p:spPr>
          <a:xfrm>
            <a:off x="1635103" y="1064632"/>
            <a:ext cx="4797502" cy="16467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bg1"/>
                </a:solidFill>
              </a:rPr>
              <a:t>Детские игры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F89D9D7-5C09-4254-B2F4-3976630F0363}"/>
              </a:ext>
            </a:extLst>
          </p:cNvPr>
          <p:cNvSpPr/>
          <p:nvPr/>
        </p:nvSpPr>
        <p:spPr>
          <a:xfrm>
            <a:off x="0" y="927100"/>
            <a:ext cx="6883400" cy="3187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390460-FDF2-44BF-9E1D-ED458F973A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6100" y="1046665"/>
            <a:ext cx="5923377" cy="142806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«</a:t>
            </a:r>
            <a:r>
              <a:rPr lang="ru-RU" sz="4000" b="1" dirty="0">
                <a:solidFill>
                  <a:schemeClr val="bg1"/>
                </a:solidFill>
              </a:rPr>
              <a:t>О</a:t>
            </a:r>
            <a:r>
              <a:rPr lang="ru-RU" sz="4000" b="1" dirty="0" smtClean="0">
                <a:solidFill>
                  <a:schemeClr val="bg1"/>
                </a:solidFill>
              </a:rPr>
              <a:t>стровок детства»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F85E26E-6CF2-42FF-A3FD-0C15C2139A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38277"/>
            <a:ext cx="5359387" cy="1056957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Обустройство зоны отдыха и детской площадки 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463E2DD4-88B8-451D-A273-0B0F863A68DA}"/>
              </a:ext>
            </a:extLst>
          </p:cNvPr>
          <p:cNvCxnSpPr/>
          <p:nvPr/>
        </p:nvCxnSpPr>
        <p:spPr>
          <a:xfrm>
            <a:off x="1524000" y="0"/>
            <a:ext cx="0" cy="6858000"/>
          </a:xfrm>
          <a:prstGeom prst="line">
            <a:avLst/>
          </a:prstGeom>
          <a:ln w="1016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83614D09-A845-4B4D-9F25-68D93C1FC717}"/>
              </a:ext>
            </a:extLst>
          </p:cNvPr>
          <p:cNvSpPr/>
          <p:nvPr/>
        </p:nvSpPr>
        <p:spPr>
          <a:xfrm>
            <a:off x="0" y="1046665"/>
            <a:ext cx="1524000" cy="2948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AFA2BF4-42A7-5DA3-7405-6F8A10864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489" y="696854"/>
            <a:ext cx="5061987" cy="36481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932107C-9DF5-939E-78BD-0B813FB22E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1865" y="5451515"/>
            <a:ext cx="6518055" cy="23535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1EC4164-CC15-19C1-F6B4-B2300EC4EA60}"/>
              </a:ext>
            </a:extLst>
          </p:cNvPr>
          <p:cNvSpPr txBox="1"/>
          <p:nvPr/>
        </p:nvSpPr>
        <p:spPr>
          <a:xfrm>
            <a:off x="2396230" y="5493879"/>
            <a:ext cx="66893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2"/>
                </a:solidFill>
              </a:rPr>
              <a:t>п. </a:t>
            </a:r>
            <a:r>
              <a:rPr lang="ru-RU" sz="2400" dirty="0" err="1">
                <a:solidFill>
                  <a:schemeClr val="tx2"/>
                </a:solidFill>
              </a:rPr>
              <a:t>Луковецкий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ru-RU" sz="2400" dirty="0">
                <a:solidFill>
                  <a:schemeClr val="tx2"/>
                </a:solidFill>
              </a:rPr>
              <a:t>Холмогорский муниципальный </a:t>
            </a:r>
            <a:r>
              <a:rPr lang="ru-RU" sz="2400" dirty="0" smtClean="0">
                <a:solidFill>
                  <a:schemeClr val="tx2"/>
                </a:solidFill>
              </a:rPr>
              <a:t>округ Архангельская область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74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7594EC-E4C1-49B6-8703-56CB7F04E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8256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Инициатор проекта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ТОС «Наш дом»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Наумова Нина </a:t>
            </a:r>
            <a:r>
              <a:rPr lang="ru-RU" dirty="0" smtClean="0"/>
              <a:t>Владимировн</a:t>
            </a:r>
            <a:br>
              <a:rPr lang="ru-RU" dirty="0" smtClean="0"/>
            </a:br>
            <a:r>
              <a:rPr lang="ru-RU" dirty="0" err="1" smtClean="0"/>
              <a:t>ПреПра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A7590B4-1F0A-E916-FD22-5D1E165ADE09}"/>
              </a:ext>
            </a:extLst>
          </p:cNvPr>
          <p:cNvSpPr txBox="1"/>
          <p:nvPr/>
        </p:nvSpPr>
        <p:spPr>
          <a:xfrm>
            <a:off x="918972" y="2195221"/>
            <a:ext cx="67162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tx2"/>
                </a:solidFill>
              </a:rPr>
              <a:t>ТСЖ Центральная д. 9</a:t>
            </a:r>
          </a:p>
          <a:p>
            <a:pPr algn="ctr"/>
            <a:endParaRPr lang="ru-RU" sz="3600" dirty="0">
              <a:solidFill>
                <a:schemeClr val="tx2"/>
              </a:solidFill>
            </a:endParaRPr>
          </a:p>
          <a:p>
            <a:pPr algn="ctr"/>
            <a:r>
              <a:rPr lang="ru-RU" sz="3600" dirty="0">
                <a:solidFill>
                  <a:schemeClr val="tx2"/>
                </a:solidFill>
              </a:rPr>
              <a:t>Рябкова Наталья </a:t>
            </a:r>
            <a:r>
              <a:rPr lang="ru-RU" sz="3600" dirty="0" smtClean="0">
                <a:solidFill>
                  <a:schemeClr val="tx2"/>
                </a:solidFill>
              </a:rPr>
              <a:t>Владимировна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Председатель ТСЖ Центральная д.9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19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8B9E0E8A-53ED-43F4-8429-BC0BAF5CB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0867" y="391604"/>
            <a:ext cx="10515600" cy="1325563"/>
          </a:xfrm>
        </p:spPr>
        <p:txBody>
          <a:bodyPr/>
          <a:lstStyle/>
          <a:p>
            <a:r>
              <a:rPr lang="ru-RU" dirty="0"/>
              <a:t>Описание проблемы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39089333-3538-43B7-87E5-A0942571ABE3}"/>
              </a:ext>
            </a:extLst>
          </p:cNvPr>
          <p:cNvSpPr/>
          <p:nvPr/>
        </p:nvSpPr>
        <p:spPr>
          <a:xfrm>
            <a:off x="383609" y="3553261"/>
            <a:ext cx="2682172" cy="2700000"/>
          </a:xfrm>
          <a:prstGeom prst="roundRect">
            <a:avLst>
              <a:gd name="adj" fmla="val 9023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139700" stA="50000" endPos="18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олилиния: фигура 10">
            <a:extLst>
              <a:ext uri="{FF2B5EF4-FFF2-40B4-BE49-F238E27FC236}">
                <a16:creationId xmlns:a16="http://schemas.microsoft.com/office/drawing/2014/main" xmlns="" id="{04CE9EA1-2948-41AD-9163-3857B4821379}"/>
              </a:ext>
            </a:extLst>
          </p:cNvPr>
          <p:cNvSpPr/>
          <p:nvPr/>
        </p:nvSpPr>
        <p:spPr>
          <a:xfrm>
            <a:off x="841248" y="2031077"/>
            <a:ext cx="2777233" cy="2950182"/>
          </a:xfrm>
          <a:custGeom>
            <a:avLst/>
            <a:gdLst>
              <a:gd name="connsiteX0" fmla="*/ 126032 w 1670466"/>
              <a:gd name="connsiteY0" fmla="*/ 0 h 2408774"/>
              <a:gd name="connsiteX1" fmla="*/ 1559102 w 1670466"/>
              <a:gd name="connsiteY1" fmla="*/ 95323 h 2408774"/>
              <a:gd name="connsiteX2" fmla="*/ 1559102 w 1670466"/>
              <a:gd name="connsiteY2" fmla="*/ 99557 h 2408774"/>
              <a:gd name="connsiteX3" fmla="*/ 1577206 w 1670466"/>
              <a:gd name="connsiteY3" fmla="*/ 102336 h 2408774"/>
              <a:gd name="connsiteX4" fmla="*/ 1670466 w 1670466"/>
              <a:gd name="connsiteY4" fmla="*/ 209306 h 2408774"/>
              <a:gd name="connsiteX5" fmla="*/ 1670466 w 1670466"/>
              <a:gd name="connsiteY5" fmla="*/ 249912 h 2408774"/>
              <a:gd name="connsiteX6" fmla="*/ 1670466 w 1670466"/>
              <a:gd name="connsiteY6" fmla="*/ 1940076 h 2408774"/>
              <a:gd name="connsiteX7" fmla="*/ 1670466 w 1670466"/>
              <a:gd name="connsiteY7" fmla="*/ 2037381 h 2408774"/>
              <a:gd name="connsiteX8" fmla="*/ 1517769 w 1670466"/>
              <a:gd name="connsiteY8" fmla="*/ 2153474 h 2408774"/>
              <a:gd name="connsiteX9" fmla="*/ 636240 w 1670466"/>
              <a:gd name="connsiteY9" fmla="*/ 2153474 h 2408774"/>
              <a:gd name="connsiteX10" fmla="*/ 432000 w 1670466"/>
              <a:gd name="connsiteY10" fmla="*/ 2408774 h 2408774"/>
              <a:gd name="connsiteX11" fmla="*/ 227760 w 1670466"/>
              <a:gd name="connsiteY11" fmla="*/ 2153474 h 2408774"/>
              <a:gd name="connsiteX12" fmla="*/ 152697 w 1670466"/>
              <a:gd name="connsiteY12" fmla="*/ 2153474 h 2408774"/>
              <a:gd name="connsiteX13" fmla="*/ 0 w 1670466"/>
              <a:gd name="connsiteY13" fmla="*/ 2037381 h 2408774"/>
              <a:gd name="connsiteX14" fmla="*/ 0 w 1670466"/>
              <a:gd name="connsiteY14" fmla="*/ 1940076 h 2408774"/>
              <a:gd name="connsiteX15" fmla="*/ 0 w 1670466"/>
              <a:gd name="connsiteY15" fmla="*/ 209306 h 2408774"/>
              <a:gd name="connsiteX16" fmla="*/ 0 w 1670466"/>
              <a:gd name="connsiteY16" fmla="*/ 112000 h 2408774"/>
              <a:gd name="connsiteX17" fmla="*/ 93261 w 1670466"/>
              <a:gd name="connsiteY17" fmla="*/ 5031 h 2408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70466" h="2408774">
                <a:moveTo>
                  <a:pt x="126032" y="0"/>
                </a:moveTo>
                <a:lnTo>
                  <a:pt x="1559102" y="95323"/>
                </a:lnTo>
                <a:lnTo>
                  <a:pt x="1559102" y="99557"/>
                </a:lnTo>
                <a:lnTo>
                  <a:pt x="1577206" y="102336"/>
                </a:lnTo>
                <a:cubicBezTo>
                  <a:pt x="1632012" y="119960"/>
                  <a:pt x="1670466" y="161218"/>
                  <a:pt x="1670466" y="209306"/>
                </a:cubicBezTo>
                <a:lnTo>
                  <a:pt x="1670466" y="249912"/>
                </a:lnTo>
                <a:lnTo>
                  <a:pt x="1670466" y="1940076"/>
                </a:lnTo>
                <a:lnTo>
                  <a:pt x="1670466" y="2037381"/>
                </a:lnTo>
                <a:cubicBezTo>
                  <a:pt x="1670466" y="2101498"/>
                  <a:pt x="1602102" y="2153474"/>
                  <a:pt x="1517769" y="2153474"/>
                </a:cubicBezTo>
                <a:lnTo>
                  <a:pt x="636240" y="2153474"/>
                </a:lnTo>
                <a:lnTo>
                  <a:pt x="432000" y="2408774"/>
                </a:lnTo>
                <a:lnTo>
                  <a:pt x="227760" y="2153474"/>
                </a:lnTo>
                <a:lnTo>
                  <a:pt x="152697" y="2153474"/>
                </a:lnTo>
                <a:cubicBezTo>
                  <a:pt x="68365" y="2153474"/>
                  <a:pt x="0" y="2101498"/>
                  <a:pt x="0" y="2037381"/>
                </a:cubicBezTo>
                <a:lnTo>
                  <a:pt x="0" y="1940076"/>
                </a:lnTo>
                <a:lnTo>
                  <a:pt x="0" y="209306"/>
                </a:lnTo>
                <a:lnTo>
                  <a:pt x="0" y="112000"/>
                </a:lnTo>
                <a:cubicBezTo>
                  <a:pt x="0" y="63913"/>
                  <a:pt x="38455" y="22654"/>
                  <a:pt x="93261" y="50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3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16D74CE4-DFD2-478A-B3BF-7C264A56A176}"/>
              </a:ext>
            </a:extLst>
          </p:cNvPr>
          <p:cNvSpPr/>
          <p:nvPr/>
        </p:nvSpPr>
        <p:spPr>
          <a:xfrm>
            <a:off x="3665429" y="3553261"/>
            <a:ext cx="2682172" cy="2700000"/>
          </a:xfrm>
          <a:prstGeom prst="roundRect">
            <a:avLst>
              <a:gd name="adj" fmla="val 9023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139700" stA="50000" endPos="18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xmlns="" id="{0A66B676-482F-4554-90E5-15C094E60A5E}"/>
              </a:ext>
            </a:extLst>
          </p:cNvPr>
          <p:cNvSpPr/>
          <p:nvPr/>
        </p:nvSpPr>
        <p:spPr>
          <a:xfrm rot="10800000">
            <a:off x="3816493" y="2089003"/>
            <a:ext cx="2682173" cy="2950181"/>
          </a:xfrm>
          <a:custGeom>
            <a:avLst/>
            <a:gdLst>
              <a:gd name="connsiteX0" fmla="*/ 1544434 w 1670466"/>
              <a:gd name="connsiteY0" fmla="*/ 2408774 h 2408774"/>
              <a:gd name="connsiteX1" fmla="*/ 111364 w 1670466"/>
              <a:gd name="connsiteY1" fmla="*/ 2313451 h 2408774"/>
              <a:gd name="connsiteX2" fmla="*/ 111364 w 1670466"/>
              <a:gd name="connsiteY2" fmla="*/ 2309217 h 2408774"/>
              <a:gd name="connsiteX3" fmla="*/ 93260 w 1670466"/>
              <a:gd name="connsiteY3" fmla="*/ 2306438 h 2408774"/>
              <a:gd name="connsiteX4" fmla="*/ 0 w 1670466"/>
              <a:gd name="connsiteY4" fmla="*/ 2199468 h 2408774"/>
              <a:gd name="connsiteX5" fmla="*/ 0 w 1670466"/>
              <a:gd name="connsiteY5" fmla="*/ 2158862 h 2408774"/>
              <a:gd name="connsiteX6" fmla="*/ 0 w 1670466"/>
              <a:gd name="connsiteY6" fmla="*/ 468699 h 2408774"/>
              <a:gd name="connsiteX7" fmla="*/ 0 w 1670466"/>
              <a:gd name="connsiteY7" fmla="*/ 371393 h 2408774"/>
              <a:gd name="connsiteX8" fmla="*/ 152697 w 1670466"/>
              <a:gd name="connsiteY8" fmla="*/ 255300 h 2408774"/>
              <a:gd name="connsiteX9" fmla="*/ 1034226 w 1670466"/>
              <a:gd name="connsiteY9" fmla="*/ 255300 h 2408774"/>
              <a:gd name="connsiteX10" fmla="*/ 1238466 w 1670466"/>
              <a:gd name="connsiteY10" fmla="*/ 0 h 2408774"/>
              <a:gd name="connsiteX11" fmla="*/ 1442706 w 1670466"/>
              <a:gd name="connsiteY11" fmla="*/ 255300 h 2408774"/>
              <a:gd name="connsiteX12" fmla="*/ 1517769 w 1670466"/>
              <a:gd name="connsiteY12" fmla="*/ 255300 h 2408774"/>
              <a:gd name="connsiteX13" fmla="*/ 1670466 w 1670466"/>
              <a:gd name="connsiteY13" fmla="*/ 371393 h 2408774"/>
              <a:gd name="connsiteX14" fmla="*/ 1670466 w 1670466"/>
              <a:gd name="connsiteY14" fmla="*/ 468699 h 2408774"/>
              <a:gd name="connsiteX15" fmla="*/ 1670466 w 1670466"/>
              <a:gd name="connsiteY15" fmla="*/ 2199468 h 2408774"/>
              <a:gd name="connsiteX16" fmla="*/ 1670466 w 1670466"/>
              <a:gd name="connsiteY16" fmla="*/ 2296774 h 2408774"/>
              <a:gd name="connsiteX17" fmla="*/ 1577205 w 1670466"/>
              <a:gd name="connsiteY17" fmla="*/ 2403744 h 2408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70466" h="2408774">
                <a:moveTo>
                  <a:pt x="1544434" y="2408774"/>
                </a:moveTo>
                <a:lnTo>
                  <a:pt x="111364" y="2313451"/>
                </a:lnTo>
                <a:lnTo>
                  <a:pt x="111364" y="2309217"/>
                </a:lnTo>
                <a:lnTo>
                  <a:pt x="93260" y="2306438"/>
                </a:lnTo>
                <a:cubicBezTo>
                  <a:pt x="38454" y="2288814"/>
                  <a:pt x="0" y="2247556"/>
                  <a:pt x="0" y="2199468"/>
                </a:cubicBezTo>
                <a:lnTo>
                  <a:pt x="0" y="2158862"/>
                </a:lnTo>
                <a:lnTo>
                  <a:pt x="0" y="468699"/>
                </a:lnTo>
                <a:lnTo>
                  <a:pt x="0" y="371393"/>
                </a:lnTo>
                <a:cubicBezTo>
                  <a:pt x="0" y="307276"/>
                  <a:pt x="68364" y="255300"/>
                  <a:pt x="152697" y="255300"/>
                </a:cubicBezTo>
                <a:lnTo>
                  <a:pt x="1034226" y="255300"/>
                </a:lnTo>
                <a:lnTo>
                  <a:pt x="1238466" y="0"/>
                </a:lnTo>
                <a:lnTo>
                  <a:pt x="1442706" y="255300"/>
                </a:lnTo>
                <a:lnTo>
                  <a:pt x="1517769" y="255300"/>
                </a:lnTo>
                <a:cubicBezTo>
                  <a:pt x="1602102" y="255300"/>
                  <a:pt x="1670466" y="307276"/>
                  <a:pt x="1670466" y="371393"/>
                </a:cubicBezTo>
                <a:lnTo>
                  <a:pt x="1670466" y="468699"/>
                </a:lnTo>
                <a:lnTo>
                  <a:pt x="1670466" y="2199468"/>
                </a:lnTo>
                <a:lnTo>
                  <a:pt x="1670466" y="2296774"/>
                </a:lnTo>
                <a:cubicBezTo>
                  <a:pt x="1670466" y="2344861"/>
                  <a:pt x="1632011" y="2386120"/>
                  <a:pt x="1577205" y="240374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93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xmlns="" id="{DC342A71-C66F-4DAF-889A-600045DC2B3B}"/>
              </a:ext>
            </a:extLst>
          </p:cNvPr>
          <p:cNvSpPr/>
          <p:nvPr/>
        </p:nvSpPr>
        <p:spPr>
          <a:xfrm>
            <a:off x="6886084" y="3475933"/>
            <a:ext cx="2682172" cy="2700000"/>
          </a:xfrm>
          <a:prstGeom prst="roundRect">
            <a:avLst>
              <a:gd name="adj" fmla="val 9023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139700" stA="50000" endPos="18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олилиния: фигура 14">
            <a:extLst>
              <a:ext uri="{FF2B5EF4-FFF2-40B4-BE49-F238E27FC236}">
                <a16:creationId xmlns:a16="http://schemas.microsoft.com/office/drawing/2014/main" xmlns="" id="{8C49D97F-1FD9-4A4B-906A-96708DE22BBA}"/>
              </a:ext>
            </a:extLst>
          </p:cNvPr>
          <p:cNvSpPr/>
          <p:nvPr/>
        </p:nvSpPr>
        <p:spPr>
          <a:xfrm>
            <a:off x="6818621" y="2146929"/>
            <a:ext cx="2897065" cy="2892255"/>
          </a:xfrm>
          <a:custGeom>
            <a:avLst/>
            <a:gdLst>
              <a:gd name="connsiteX0" fmla="*/ 126032 w 1670466"/>
              <a:gd name="connsiteY0" fmla="*/ 0 h 2408774"/>
              <a:gd name="connsiteX1" fmla="*/ 1559102 w 1670466"/>
              <a:gd name="connsiteY1" fmla="*/ 95323 h 2408774"/>
              <a:gd name="connsiteX2" fmla="*/ 1559102 w 1670466"/>
              <a:gd name="connsiteY2" fmla="*/ 99557 h 2408774"/>
              <a:gd name="connsiteX3" fmla="*/ 1577206 w 1670466"/>
              <a:gd name="connsiteY3" fmla="*/ 102336 h 2408774"/>
              <a:gd name="connsiteX4" fmla="*/ 1670466 w 1670466"/>
              <a:gd name="connsiteY4" fmla="*/ 209306 h 2408774"/>
              <a:gd name="connsiteX5" fmla="*/ 1670466 w 1670466"/>
              <a:gd name="connsiteY5" fmla="*/ 249912 h 2408774"/>
              <a:gd name="connsiteX6" fmla="*/ 1670466 w 1670466"/>
              <a:gd name="connsiteY6" fmla="*/ 1940076 h 2408774"/>
              <a:gd name="connsiteX7" fmla="*/ 1670466 w 1670466"/>
              <a:gd name="connsiteY7" fmla="*/ 2037381 h 2408774"/>
              <a:gd name="connsiteX8" fmla="*/ 1517769 w 1670466"/>
              <a:gd name="connsiteY8" fmla="*/ 2153474 h 2408774"/>
              <a:gd name="connsiteX9" fmla="*/ 636240 w 1670466"/>
              <a:gd name="connsiteY9" fmla="*/ 2153474 h 2408774"/>
              <a:gd name="connsiteX10" fmla="*/ 432000 w 1670466"/>
              <a:gd name="connsiteY10" fmla="*/ 2408774 h 2408774"/>
              <a:gd name="connsiteX11" fmla="*/ 227760 w 1670466"/>
              <a:gd name="connsiteY11" fmla="*/ 2153474 h 2408774"/>
              <a:gd name="connsiteX12" fmla="*/ 152697 w 1670466"/>
              <a:gd name="connsiteY12" fmla="*/ 2153474 h 2408774"/>
              <a:gd name="connsiteX13" fmla="*/ 0 w 1670466"/>
              <a:gd name="connsiteY13" fmla="*/ 2037381 h 2408774"/>
              <a:gd name="connsiteX14" fmla="*/ 0 w 1670466"/>
              <a:gd name="connsiteY14" fmla="*/ 1940076 h 2408774"/>
              <a:gd name="connsiteX15" fmla="*/ 0 w 1670466"/>
              <a:gd name="connsiteY15" fmla="*/ 209306 h 2408774"/>
              <a:gd name="connsiteX16" fmla="*/ 0 w 1670466"/>
              <a:gd name="connsiteY16" fmla="*/ 112000 h 2408774"/>
              <a:gd name="connsiteX17" fmla="*/ 93261 w 1670466"/>
              <a:gd name="connsiteY17" fmla="*/ 5031 h 2408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70466" h="2408774">
                <a:moveTo>
                  <a:pt x="126032" y="0"/>
                </a:moveTo>
                <a:lnTo>
                  <a:pt x="1559102" y="95323"/>
                </a:lnTo>
                <a:lnTo>
                  <a:pt x="1559102" y="99557"/>
                </a:lnTo>
                <a:lnTo>
                  <a:pt x="1577206" y="102336"/>
                </a:lnTo>
                <a:cubicBezTo>
                  <a:pt x="1632012" y="119960"/>
                  <a:pt x="1670466" y="161218"/>
                  <a:pt x="1670466" y="209306"/>
                </a:cubicBezTo>
                <a:lnTo>
                  <a:pt x="1670466" y="249912"/>
                </a:lnTo>
                <a:lnTo>
                  <a:pt x="1670466" y="1940076"/>
                </a:lnTo>
                <a:lnTo>
                  <a:pt x="1670466" y="2037381"/>
                </a:lnTo>
                <a:cubicBezTo>
                  <a:pt x="1670466" y="2101498"/>
                  <a:pt x="1602102" y="2153474"/>
                  <a:pt x="1517769" y="2153474"/>
                </a:cubicBezTo>
                <a:lnTo>
                  <a:pt x="636240" y="2153474"/>
                </a:lnTo>
                <a:lnTo>
                  <a:pt x="432000" y="2408774"/>
                </a:lnTo>
                <a:lnTo>
                  <a:pt x="227760" y="2153474"/>
                </a:lnTo>
                <a:lnTo>
                  <a:pt x="152697" y="2153474"/>
                </a:lnTo>
                <a:cubicBezTo>
                  <a:pt x="68365" y="2153474"/>
                  <a:pt x="0" y="2101498"/>
                  <a:pt x="0" y="2037381"/>
                </a:cubicBezTo>
                <a:lnTo>
                  <a:pt x="0" y="1940076"/>
                </a:lnTo>
                <a:lnTo>
                  <a:pt x="0" y="209306"/>
                </a:lnTo>
                <a:lnTo>
                  <a:pt x="0" y="112000"/>
                </a:lnTo>
                <a:cubicBezTo>
                  <a:pt x="0" y="63913"/>
                  <a:pt x="38456" y="22654"/>
                  <a:pt x="93261" y="503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93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EF970E6-127D-472C-BD84-8741223070A9}"/>
              </a:ext>
            </a:extLst>
          </p:cNvPr>
          <p:cNvSpPr txBox="1"/>
          <p:nvPr/>
        </p:nvSpPr>
        <p:spPr>
          <a:xfrm>
            <a:off x="959956" y="2459504"/>
            <a:ext cx="23491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Отсутствие детской площадки на придомовой территории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A036D1F-B035-4949-96BF-4065AE4CA9D2}"/>
              </a:ext>
            </a:extLst>
          </p:cNvPr>
          <p:cNvSpPr txBox="1"/>
          <p:nvPr/>
        </p:nvSpPr>
        <p:spPr>
          <a:xfrm>
            <a:off x="4016506" y="2511359"/>
            <a:ext cx="22636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Удаленность детских и спортивных  площадок от дома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C26F58D-4D02-4BA4-91CD-098EA9730062}"/>
              </a:ext>
            </a:extLst>
          </p:cNvPr>
          <p:cNvSpPr txBox="1"/>
          <p:nvPr/>
        </p:nvSpPr>
        <p:spPr>
          <a:xfrm>
            <a:off x="6742015" y="2313274"/>
            <a:ext cx="31251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Отсутствие возможности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привития и формирования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навыков здорового образа жизни детей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A809EF2-62A8-456E-A48B-E0DE0AB506EA}"/>
              </a:ext>
            </a:extLst>
          </p:cNvPr>
          <p:cNvSpPr txBox="1"/>
          <p:nvPr/>
        </p:nvSpPr>
        <p:spPr>
          <a:xfrm>
            <a:off x="1037822" y="4814184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58CA54CD-64D0-4455-9381-86F10E92DD90}"/>
              </a:ext>
            </a:extLst>
          </p:cNvPr>
          <p:cNvSpPr txBox="1"/>
          <p:nvPr/>
        </p:nvSpPr>
        <p:spPr>
          <a:xfrm>
            <a:off x="4052846" y="4903261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A41B2348-3D90-47FD-9081-0CE1F95D4E3B}"/>
              </a:ext>
            </a:extLst>
          </p:cNvPr>
          <p:cNvSpPr txBox="1"/>
          <p:nvPr/>
        </p:nvSpPr>
        <p:spPr>
          <a:xfrm>
            <a:off x="7057539" y="4868781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accent3"/>
                </a:solidFill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22975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EE4850EB-0EB4-473A-AF3C-DCECA03E8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6917" y="1572133"/>
            <a:ext cx="8758165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Обоснование предложений по разрешению указанной проблемы</a:t>
            </a:r>
          </a:p>
        </p:txBody>
      </p:sp>
      <p:graphicFrame>
        <p:nvGraphicFramePr>
          <p:cNvPr id="7" name="Таблица 10">
            <a:extLst>
              <a:ext uri="{FF2B5EF4-FFF2-40B4-BE49-F238E27FC236}">
                <a16:creationId xmlns:a16="http://schemas.microsoft.com/office/drawing/2014/main" xmlns="" id="{C9FC6D04-E755-4FB9-8AF4-CF2D000D86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4075663"/>
              </p:ext>
            </p:extLst>
          </p:nvPr>
        </p:nvGraphicFramePr>
        <p:xfrm>
          <a:off x="2057654" y="3120136"/>
          <a:ext cx="8076692" cy="24302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076692">
                  <a:extLst>
                    <a:ext uri="{9D8B030D-6E8A-4147-A177-3AD203B41FA5}">
                      <a16:colId xmlns:a16="http://schemas.microsoft.com/office/drawing/2014/main" xmlns="" val="1060721299"/>
                    </a:ext>
                  </a:extLst>
                </a:gridCol>
              </a:tblGrid>
              <a:tr h="556583">
                <a:tc>
                  <a:txBody>
                    <a:bodyPr/>
                    <a:lstStyle/>
                    <a:p>
                      <a:r>
                        <a:rPr lang="ru-RU" sz="2400" dirty="0"/>
                        <a:t>Для реализации проекта необходимо: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4826020"/>
                  </a:ext>
                </a:extLst>
              </a:tr>
              <a:tr h="624563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/>
                          </a:solidFill>
                        </a:rPr>
                        <a:t>01.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smtClean="0"/>
                        <a:t>Отсыпать </a:t>
                      </a:r>
                      <a:r>
                        <a:rPr lang="ru-RU" sz="2400" dirty="0"/>
                        <a:t>участок ПГС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9297412"/>
                  </a:ext>
                </a:extLst>
              </a:tr>
              <a:tr h="624563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/>
                          </a:solidFill>
                        </a:rPr>
                        <a:t>02.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smtClean="0"/>
                        <a:t>Спланировать</a:t>
                      </a:r>
                      <a:r>
                        <a:rPr lang="ru-RU" sz="2400" baseline="0" dirty="0" smtClean="0"/>
                        <a:t> и выровнять земельный участок 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5992689"/>
                  </a:ext>
                </a:extLst>
              </a:tr>
              <a:tr h="624563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2"/>
                          </a:solidFill>
                        </a:rPr>
                        <a:t>03.</a:t>
                      </a:r>
                      <a:r>
                        <a:rPr lang="ru-RU" sz="2400" dirty="0"/>
                        <a:t> </a:t>
                      </a:r>
                      <a:r>
                        <a:rPr lang="ru-RU" sz="2400" dirty="0" smtClean="0"/>
                        <a:t>Установить </a:t>
                      </a:r>
                      <a:r>
                        <a:rPr lang="ru-RU" sz="2400" dirty="0"/>
                        <a:t>детское игровое и спортивное оборудование 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1803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60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DF14221D-3B83-412F-B549-5B3AC5702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301" y="2655552"/>
            <a:ext cx="10515600" cy="1325563"/>
          </a:xfrm>
        </p:spPr>
        <p:txBody>
          <a:bodyPr/>
          <a:lstStyle/>
          <a:p>
            <a:r>
              <a:rPr lang="ru-RU" dirty="0"/>
              <a:t>Вставьте заголовок слайда</a:t>
            </a: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1017228"/>
              </p:ext>
            </p:extLst>
          </p:nvPr>
        </p:nvGraphicFramePr>
        <p:xfrm>
          <a:off x="753036" y="2280621"/>
          <a:ext cx="7218380" cy="40336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0155"/>
                <a:gridCol w="3907205"/>
                <a:gridCol w="1529363"/>
                <a:gridCol w="1211657"/>
              </a:tblGrid>
              <a:tr h="968188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ru-RU" sz="1400" kern="100" dirty="0">
                          <a:effectLst/>
                        </a:rPr>
                        <a:t>№ </a:t>
                      </a:r>
                      <a:r>
                        <a:rPr lang="ru-RU" sz="1400" kern="100" spc="-10" dirty="0">
                          <a:effectLst/>
                        </a:rPr>
                        <a:t>п/п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Вид источника 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Сумма </a:t>
                      </a:r>
                      <a:br>
                        <a:rPr lang="ru-RU" sz="1400" kern="100" dirty="0">
                          <a:effectLst/>
                        </a:rPr>
                      </a:br>
                      <a:r>
                        <a:rPr lang="ru-RU" sz="1400" kern="100" dirty="0">
                          <a:effectLst/>
                        </a:rPr>
                        <a:t>(тыс. рублей)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effectLst/>
                        </a:rPr>
                        <a:t>Доля в общей сумме проекта (процентов)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</a:tr>
              <a:tr h="103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effectLst/>
                        </a:rPr>
                        <a:t>1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effectLst/>
                        </a:rPr>
                        <a:t>2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3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effectLst/>
                        </a:rPr>
                        <a:t>4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</a:tr>
              <a:tr h="103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1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Средства областного бюджета (тыс.руб)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461,821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89,92 %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</a:tr>
              <a:tr h="103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2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Средства местного бюджета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25,679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5%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</a:tr>
              <a:tr h="4334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3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Инициативные платежи физических лиц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 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 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</a:tr>
              <a:tr h="1797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4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 spc="-50">
                          <a:effectLst/>
                        </a:rPr>
                        <a:t>Инициативные платежи юридических лиц и индивидуальных предпринимателей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 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 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</a:tr>
              <a:tr h="3595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5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Сведения о планируемом (возможном) финансовом (кроме инициативных платежей), имущественном и (или) трудовом участии заинтересованных лиц в реализации инициативного проекта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26,083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>
                          <a:effectLst/>
                        </a:rPr>
                        <a:t>5,08 %</a:t>
                      </a:r>
                      <a:endParaRPr lang="ru-RU" sz="1400" kern="10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</a:tr>
              <a:tr h="34922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Всего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513,583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00" dirty="0">
                          <a:effectLst/>
                        </a:rPr>
                        <a:t>100,0%</a:t>
                      </a:r>
                      <a:endParaRPr lang="ru-RU" sz="1400" kern="100" dirty="0">
                        <a:effectLst/>
                        <a:latin typeface="Calibri"/>
                        <a:ea typeface="等线"/>
                        <a:cs typeface="Cordia New"/>
                      </a:endParaRPr>
                    </a:p>
                  </a:txBody>
                  <a:tcPr marL="33930" marR="33930" marT="0" marB="0"/>
                </a:tc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6A6E905-FFDC-B021-1BA3-70A81253B88E}"/>
              </a:ext>
            </a:extLst>
          </p:cNvPr>
          <p:cNvSpPr txBox="1"/>
          <p:nvPr/>
        </p:nvSpPr>
        <p:spPr>
          <a:xfrm>
            <a:off x="2900778" y="671223"/>
            <a:ext cx="66893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Бюджет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A1BA6F7-AFFE-802C-097B-79558AC10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1416" y="3506680"/>
            <a:ext cx="4039332" cy="292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56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733B52-0B6F-4287-8C23-0AA5B1E80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8919" y="428597"/>
            <a:ext cx="10515600" cy="1325563"/>
          </a:xfrm>
        </p:spPr>
        <p:txBody>
          <a:bodyPr/>
          <a:lstStyle/>
          <a:p>
            <a:r>
              <a:rPr lang="ru-RU" dirty="0"/>
              <a:t>Ожидаемые результаты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5FC9748-2F17-4076-B208-850D54909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27888" y="1730100"/>
            <a:ext cx="2160000" cy="2160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8C03622-F844-4F15-8902-4D050D95B0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308919" y="1707684"/>
            <a:ext cx="2160000" cy="2160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DB26E14-A315-4C40-B773-5D5C7F9D2E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848503" y="1705212"/>
            <a:ext cx="2160000" cy="216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3EE9F04-0CEC-4562-A547-3A6BEA77A13B}"/>
              </a:ext>
            </a:extLst>
          </p:cNvPr>
          <p:cNvSpPr txBox="1"/>
          <p:nvPr/>
        </p:nvSpPr>
        <p:spPr>
          <a:xfrm>
            <a:off x="1607164" y="2567653"/>
            <a:ext cx="6014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01</a:t>
            </a:r>
            <a:r>
              <a:rPr lang="ru-RU" sz="3200" b="1" dirty="0">
                <a:solidFill>
                  <a:schemeClr val="bg1"/>
                </a:solidFill>
              </a:rPr>
              <a:t/>
            </a:r>
            <a:br>
              <a:rPr lang="ru-RU" sz="3200" b="1" dirty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5639A0D-C739-47CE-B2BC-C155F1E034A5}"/>
              </a:ext>
            </a:extLst>
          </p:cNvPr>
          <p:cNvSpPr txBox="1"/>
          <p:nvPr/>
        </p:nvSpPr>
        <p:spPr>
          <a:xfrm>
            <a:off x="4088195" y="249529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</a:t>
            </a:r>
            <a:r>
              <a:rPr lang="ru-RU" sz="3200" b="1" dirty="0">
                <a:solidFill>
                  <a:schemeClr val="bg1"/>
                </a:solidFill>
              </a:rPr>
              <a:t>2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624D31B-4AA9-432D-B665-948FB47C337A}"/>
              </a:ext>
            </a:extLst>
          </p:cNvPr>
          <p:cNvSpPr txBox="1"/>
          <p:nvPr/>
        </p:nvSpPr>
        <p:spPr>
          <a:xfrm>
            <a:off x="6695479" y="244600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</a:t>
            </a:r>
            <a:r>
              <a:rPr lang="ru-RU" sz="3200" b="1" dirty="0">
                <a:solidFill>
                  <a:schemeClr val="bg1"/>
                </a:solidFill>
              </a:rPr>
              <a:t>3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B1EFD9F-70F4-4C92-85F5-E2B7DC6444E1}"/>
              </a:ext>
            </a:extLst>
          </p:cNvPr>
          <p:cNvSpPr/>
          <p:nvPr/>
        </p:nvSpPr>
        <p:spPr>
          <a:xfrm>
            <a:off x="1018894" y="4221858"/>
            <a:ext cx="17779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привитие и формирование навыков здорового образа жизни детей</a:t>
            </a:r>
            <a:endParaRPr lang="ru-RU" sz="2000" dirty="0"/>
          </a:p>
        </p:txBody>
      </p:sp>
      <p:sp>
        <p:nvSpPr>
          <p:cNvPr id="13" name="Половина рамки 12">
            <a:extLst>
              <a:ext uri="{FF2B5EF4-FFF2-40B4-BE49-F238E27FC236}">
                <a16:creationId xmlns:a16="http://schemas.microsoft.com/office/drawing/2014/main" xmlns="" id="{FFB04703-9B55-4DB8-AE76-92F430E89E50}"/>
              </a:ext>
            </a:extLst>
          </p:cNvPr>
          <p:cNvSpPr/>
          <p:nvPr/>
        </p:nvSpPr>
        <p:spPr>
          <a:xfrm rot="13533709">
            <a:off x="9416705" y="4040822"/>
            <a:ext cx="216324" cy="216324"/>
          </a:xfrm>
          <a:prstGeom prst="halfFrame">
            <a:avLst>
              <a:gd name="adj1" fmla="val 16965"/>
              <a:gd name="adj2" fmla="val 14668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Половина рамки 13">
            <a:extLst>
              <a:ext uri="{FF2B5EF4-FFF2-40B4-BE49-F238E27FC236}">
                <a16:creationId xmlns:a16="http://schemas.microsoft.com/office/drawing/2014/main" xmlns="" id="{3CC7CE3A-A8FF-4E34-8CDC-DFBA19028D1C}"/>
              </a:ext>
            </a:extLst>
          </p:cNvPr>
          <p:cNvSpPr/>
          <p:nvPr/>
        </p:nvSpPr>
        <p:spPr>
          <a:xfrm rot="13533709">
            <a:off x="6846782" y="3990870"/>
            <a:ext cx="216324" cy="216324"/>
          </a:xfrm>
          <a:prstGeom prst="halfFrame">
            <a:avLst>
              <a:gd name="adj1" fmla="val 16965"/>
              <a:gd name="adj2" fmla="val 1466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оловина рамки 14">
            <a:extLst>
              <a:ext uri="{FF2B5EF4-FFF2-40B4-BE49-F238E27FC236}">
                <a16:creationId xmlns:a16="http://schemas.microsoft.com/office/drawing/2014/main" xmlns="" id="{D57B65B6-814F-4C67-9C85-00B341016D14}"/>
              </a:ext>
            </a:extLst>
          </p:cNvPr>
          <p:cNvSpPr/>
          <p:nvPr/>
        </p:nvSpPr>
        <p:spPr>
          <a:xfrm rot="13533709">
            <a:off x="4242558" y="3890728"/>
            <a:ext cx="216324" cy="216324"/>
          </a:xfrm>
          <a:prstGeom prst="halfFrame">
            <a:avLst>
              <a:gd name="adj1" fmla="val 16965"/>
              <a:gd name="adj2" fmla="val 1466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оловина рамки 15">
            <a:extLst>
              <a:ext uri="{FF2B5EF4-FFF2-40B4-BE49-F238E27FC236}">
                <a16:creationId xmlns:a16="http://schemas.microsoft.com/office/drawing/2014/main" xmlns="" id="{280166BD-3466-4B29-BC38-AD3FEB3A03FD}"/>
              </a:ext>
            </a:extLst>
          </p:cNvPr>
          <p:cNvSpPr/>
          <p:nvPr/>
        </p:nvSpPr>
        <p:spPr>
          <a:xfrm rot="13533709">
            <a:off x="1741957" y="3887865"/>
            <a:ext cx="216324" cy="216324"/>
          </a:xfrm>
          <a:prstGeom prst="halfFrame">
            <a:avLst>
              <a:gd name="adj1" fmla="val 16965"/>
              <a:gd name="adj2" fmla="val 146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809A5B1A-FEF1-417D-A81B-609AE21A73E3}"/>
              </a:ext>
            </a:extLst>
          </p:cNvPr>
          <p:cNvSpPr/>
          <p:nvPr/>
        </p:nvSpPr>
        <p:spPr>
          <a:xfrm>
            <a:off x="3427409" y="4272178"/>
            <a:ext cx="177798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создание благоприятных, комфортных и безопасных условий для детского досуга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245C6E2C-DDD3-43AF-AD25-01CCC8F9849E}"/>
              </a:ext>
            </a:extLst>
          </p:cNvPr>
          <p:cNvSpPr/>
          <p:nvPr/>
        </p:nvSpPr>
        <p:spPr>
          <a:xfrm>
            <a:off x="5835924" y="4301941"/>
            <a:ext cx="2160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даст возможность заниматься на открытом воздухе детей дома номер 9 улица Центральная и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</a:rPr>
              <a:t>близлежайших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 домов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35E0EEF-E4A9-93DB-0E1B-A1A0660705C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420568" y="1824836"/>
            <a:ext cx="2164268" cy="215817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CCF118D-8CDA-04E4-60E7-CF4A11FD8278}"/>
              </a:ext>
            </a:extLst>
          </p:cNvPr>
          <p:cNvSpPr txBox="1"/>
          <p:nvPr/>
        </p:nvSpPr>
        <p:spPr>
          <a:xfrm>
            <a:off x="8360619" y="4314961"/>
            <a:ext cx="263440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Улучшит эстетический вид придомовой территории, создаст гармоничную и комфортную среду для жителей поселка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E997E06-4636-52C0-5F45-7BC8C8F3626D}"/>
              </a:ext>
            </a:extLst>
          </p:cNvPr>
          <p:cNvSpPr txBox="1"/>
          <p:nvPr/>
        </p:nvSpPr>
        <p:spPr>
          <a:xfrm>
            <a:off x="9201978" y="2529742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</a:t>
            </a:r>
            <a:r>
              <a:rPr lang="ru-RU" sz="3200" b="1" dirty="0">
                <a:solidFill>
                  <a:schemeClr val="bg1"/>
                </a:solidFill>
              </a:rPr>
              <a:t>4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50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90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B7A1AD7-9241-4532-443F-DD6C48A059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18" t="12323" r="10834" b="23782"/>
          <a:stretch/>
        </p:blipFill>
        <p:spPr>
          <a:xfrm>
            <a:off x="725919" y="4729344"/>
            <a:ext cx="1814736" cy="1897280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07" y="2660817"/>
            <a:ext cx="1938948" cy="1605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564" y="298355"/>
            <a:ext cx="1885462" cy="1821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194" y="318710"/>
            <a:ext cx="1552575" cy="1703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889" y="298355"/>
            <a:ext cx="1952814" cy="1690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Рисунок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7944" y="2409486"/>
            <a:ext cx="2050065" cy="1935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C:\Users\1\Desktop\20240913_08184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44397" y="1387539"/>
            <a:ext cx="3804446" cy="635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889" y="4599948"/>
            <a:ext cx="2423312" cy="186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13" y="298355"/>
            <a:ext cx="3438525" cy="209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905487" y="2775473"/>
            <a:ext cx="4130937" cy="410882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/>
              <a:t>Улица Центральная дом 9 </a:t>
            </a:r>
            <a:r>
              <a:rPr lang="ru-RU" dirty="0" err="1"/>
              <a:t>п.Луковецкий</a:t>
            </a:r>
            <a:endParaRPr lang="ru-RU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331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2055D0E-A47C-A073-49E7-683D91010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737" y="1749135"/>
            <a:ext cx="2120542" cy="2120542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83F5C1B9-E7FE-6F74-5EE9-4473994F2698}"/>
              </a:ext>
            </a:extLst>
          </p:cNvPr>
          <p:cNvSpPr txBox="1">
            <a:spLocks/>
          </p:cNvSpPr>
          <p:nvPr/>
        </p:nvSpPr>
        <p:spPr>
          <a:xfrm>
            <a:off x="4375820" y="1988787"/>
            <a:ext cx="634771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Предполагаемый срок эксплуатации  проекта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лет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C43BD57A-8777-DD77-A7E4-EFC1812B4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279" y="4109329"/>
            <a:ext cx="6347714" cy="132080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Плановая дата окончания реализации проекта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01  октября 2025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года. </a:t>
            </a:r>
          </a:p>
        </p:txBody>
      </p:sp>
    </p:spTree>
    <p:extLst>
      <p:ext uri="{BB962C8B-B14F-4D97-AF65-F5344CB8AC3E}">
        <p14:creationId xmlns:p14="http://schemas.microsoft.com/office/powerpoint/2010/main" val="387948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1ECDAA8-0B1D-4D53-9547-6F8AF7587453}"/>
              </a:ext>
            </a:extLst>
          </p:cNvPr>
          <p:cNvSpPr txBox="1"/>
          <p:nvPr/>
        </p:nvSpPr>
        <p:spPr>
          <a:xfrm>
            <a:off x="381000" y="2304000"/>
            <a:ext cx="47382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СПАСИБО !</a:t>
            </a:r>
          </a:p>
        </p:txBody>
      </p:sp>
    </p:spTree>
    <p:extLst>
      <p:ext uri="{BB962C8B-B14F-4D97-AF65-F5344CB8AC3E}">
        <p14:creationId xmlns:p14="http://schemas.microsoft.com/office/powerpoint/2010/main" val="278929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246</Words>
  <Application>Microsoft Office PowerPoint</Application>
  <PresentationFormat>Произвольный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«Островок детства»</vt:lpstr>
      <vt:lpstr>Инициатор проекта   ТОС «Наш дом»  Наумова Нина Владимировн ПреПра</vt:lpstr>
      <vt:lpstr>Описание проблемы</vt:lpstr>
      <vt:lpstr>Обоснование предложений по разрешению указанной проблемы</vt:lpstr>
      <vt:lpstr>Вставьте заголовок слайда</vt:lpstr>
      <vt:lpstr>Ожидаемые результаты</vt:lpstr>
      <vt:lpstr>Презентация PowerPoint</vt:lpstr>
      <vt:lpstr>Плановая дата окончания реализации проекта 01  октября 2025 года.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ИГРЫ</dc:title>
  <dc:creator>Юрий Козырев</dc:creator>
  <cp:lastModifiedBy>1</cp:lastModifiedBy>
  <cp:revision>19</cp:revision>
  <dcterms:created xsi:type="dcterms:W3CDTF">2021-04-06T16:39:49Z</dcterms:created>
  <dcterms:modified xsi:type="dcterms:W3CDTF">2024-09-24T11:35:42Z</dcterms:modified>
</cp:coreProperties>
</file>