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notesMasterIdLst>
    <p:notesMasterId r:id="rId11"/>
  </p:notesMasterIdLst>
  <p:sldIdLst>
    <p:sldId id="256" r:id="rId2"/>
    <p:sldId id="264" r:id="rId3"/>
    <p:sldId id="259" r:id="rId4"/>
    <p:sldId id="265" r:id="rId5"/>
    <p:sldId id="267" r:id="rId6"/>
    <p:sldId id="270" r:id="rId7"/>
    <p:sldId id="268" r:id="rId8"/>
    <p:sldId id="272" r:id="rId9"/>
    <p:sldId id="27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F5FF"/>
    <a:srgbClr val="D5F4FF"/>
    <a:srgbClr val="97E4FF"/>
    <a:srgbClr val="C9F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37ADB8-B65B-4D7A-B1C7-22AC6047A8F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311FBB-3DEF-4C9C-A485-936DF126A296}">
      <dgm:prSet phldrT="[Текст]" custT="1"/>
      <dgm:spPr/>
      <dgm:t>
        <a:bodyPr/>
        <a:lstStyle/>
        <a:p>
          <a:r>
            <a:rPr lang="ru-RU" sz="4400" dirty="0" err="1" smtClean="0"/>
            <a:t>Благополучателей</a:t>
          </a:r>
          <a:r>
            <a:rPr lang="ru-RU" sz="3600" dirty="0" smtClean="0"/>
            <a:t> </a:t>
          </a:r>
          <a:r>
            <a:rPr lang="ru-RU" sz="2200" dirty="0" smtClean="0"/>
            <a:t>(постоянные жители + дачники +  гости нашей деревни) </a:t>
          </a:r>
          <a:r>
            <a:rPr lang="ru-RU" sz="3600" dirty="0" smtClean="0"/>
            <a:t>– 480 чел.</a:t>
          </a:r>
          <a:endParaRPr lang="ru-RU" sz="1800" dirty="0"/>
        </a:p>
      </dgm:t>
    </dgm:pt>
    <dgm:pt modelId="{FF1C0243-1F26-4C62-8F0C-883A794A68FB}" type="parTrans" cxnId="{7CEEA3CD-CD77-4758-AE8C-2F1744ED1C7D}">
      <dgm:prSet/>
      <dgm:spPr/>
      <dgm:t>
        <a:bodyPr/>
        <a:lstStyle/>
        <a:p>
          <a:endParaRPr lang="ru-RU"/>
        </a:p>
      </dgm:t>
    </dgm:pt>
    <dgm:pt modelId="{7646A9E7-3AAF-4189-A560-6E4404536656}" type="sibTrans" cxnId="{7CEEA3CD-CD77-4758-AE8C-2F1744ED1C7D}">
      <dgm:prSet/>
      <dgm:spPr/>
      <dgm:t>
        <a:bodyPr/>
        <a:lstStyle/>
        <a:p>
          <a:endParaRPr lang="ru-RU"/>
        </a:p>
      </dgm:t>
    </dgm:pt>
    <dgm:pt modelId="{7A902256-0013-4875-A183-6BD70035F5D4}">
      <dgm:prSet phldrT="[Текст]" custT="1"/>
      <dgm:spPr/>
      <dgm:t>
        <a:bodyPr/>
        <a:lstStyle/>
        <a:p>
          <a:r>
            <a:rPr lang="ru-RU" sz="4000" dirty="0" smtClean="0"/>
            <a:t>Постоянных жителей – 68 чел</a:t>
          </a:r>
          <a:r>
            <a:rPr lang="ru-RU" sz="4000" dirty="0" smtClean="0"/>
            <a:t>. </a:t>
          </a:r>
        </a:p>
      </dgm:t>
    </dgm:pt>
    <dgm:pt modelId="{5CAA11A9-E465-4070-AC7C-FC229DBC0194}" type="sibTrans" cxnId="{7E5D78B8-6AA0-4899-8F16-E5F907739330}">
      <dgm:prSet/>
      <dgm:spPr/>
      <dgm:t>
        <a:bodyPr/>
        <a:lstStyle/>
        <a:p>
          <a:endParaRPr lang="ru-RU"/>
        </a:p>
      </dgm:t>
    </dgm:pt>
    <dgm:pt modelId="{2B78350D-BF4C-4878-9DA2-E4141D4DDB54}" type="parTrans" cxnId="{7E5D78B8-6AA0-4899-8F16-E5F907739330}">
      <dgm:prSet/>
      <dgm:spPr/>
      <dgm:t>
        <a:bodyPr/>
        <a:lstStyle/>
        <a:p>
          <a:endParaRPr lang="ru-RU"/>
        </a:p>
      </dgm:t>
    </dgm:pt>
    <dgm:pt modelId="{A3C6FCF1-49CE-42A5-B468-15FABFC60A9C}">
      <dgm:prSet phldrT="[Текст]" custT="1"/>
      <dgm:spPr/>
      <dgm:t>
        <a:bodyPr/>
        <a:lstStyle/>
        <a:p>
          <a:r>
            <a:rPr lang="ru-RU" sz="2800" dirty="0" err="1" smtClean="0"/>
            <a:t>Емецкая</a:t>
          </a:r>
          <a:r>
            <a:rPr lang="ru-RU" sz="2800" dirty="0" smtClean="0"/>
            <a:t> школа им. Рубцова, </a:t>
          </a:r>
          <a:r>
            <a:rPr lang="ru-RU" sz="2800" dirty="0" err="1" smtClean="0"/>
            <a:t>Зачачьевская</a:t>
          </a:r>
          <a:r>
            <a:rPr lang="ru-RU" sz="2800" dirty="0" smtClean="0"/>
            <a:t> школа, </a:t>
          </a:r>
          <a:r>
            <a:rPr lang="ru-RU" sz="2800" dirty="0" err="1" smtClean="0"/>
            <a:t>Емецкая</a:t>
          </a:r>
          <a:r>
            <a:rPr lang="ru-RU" sz="2800" dirty="0" smtClean="0"/>
            <a:t> больница.</a:t>
          </a:r>
          <a:endParaRPr lang="ru-RU" sz="2800" dirty="0"/>
        </a:p>
      </dgm:t>
    </dgm:pt>
    <dgm:pt modelId="{91A1FF85-347A-4171-B6D3-9BB00B20C870}" type="parTrans" cxnId="{6D1B345C-5B0B-4790-9726-3ADAE19EFB80}">
      <dgm:prSet/>
      <dgm:spPr/>
      <dgm:t>
        <a:bodyPr/>
        <a:lstStyle/>
        <a:p>
          <a:endParaRPr lang="ru-RU"/>
        </a:p>
      </dgm:t>
    </dgm:pt>
    <dgm:pt modelId="{02E737A5-552A-4E92-8BDB-FB7CA856699D}" type="sibTrans" cxnId="{6D1B345C-5B0B-4790-9726-3ADAE19EFB80}">
      <dgm:prSet/>
      <dgm:spPr/>
      <dgm:t>
        <a:bodyPr/>
        <a:lstStyle/>
        <a:p>
          <a:endParaRPr lang="ru-RU"/>
        </a:p>
      </dgm:t>
    </dgm:pt>
    <dgm:pt modelId="{32BB1775-839E-4CF5-96E0-5651C5D9C824}" type="pres">
      <dgm:prSet presAssocID="{1837ADB8-B65B-4D7A-B1C7-22AC6047A8F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921106-4ECA-4EB9-8A3C-F84B875CCFFD}" type="pres">
      <dgm:prSet presAssocID="{7A902256-0013-4875-A183-6BD70035F5D4}" presName="parentLin" presStyleCnt="0"/>
      <dgm:spPr/>
    </dgm:pt>
    <dgm:pt modelId="{F21A8D43-3868-4A49-8FF6-3E0B67CE9404}" type="pres">
      <dgm:prSet presAssocID="{7A902256-0013-4875-A183-6BD70035F5D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7BA9F3E-300A-4115-8FF6-A1E58B6BE07E}" type="pres">
      <dgm:prSet presAssocID="{7A902256-0013-4875-A183-6BD70035F5D4}" presName="parentText" presStyleLbl="node1" presStyleIdx="0" presStyleCnt="3" custScaleX="114142" custLinFactNeighborX="3342" custLinFactNeighborY="24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C12115-3FCB-43EC-8971-90C9C0425B48}" type="pres">
      <dgm:prSet presAssocID="{7A902256-0013-4875-A183-6BD70035F5D4}" presName="negativeSpace" presStyleCnt="0"/>
      <dgm:spPr/>
    </dgm:pt>
    <dgm:pt modelId="{1BB0611F-8349-443E-A8D9-D056B9066924}" type="pres">
      <dgm:prSet presAssocID="{7A902256-0013-4875-A183-6BD70035F5D4}" presName="childText" presStyleLbl="conFgAcc1" presStyleIdx="0" presStyleCnt="3" custScaleY="78023">
        <dgm:presLayoutVars>
          <dgm:bulletEnabled val="1"/>
        </dgm:presLayoutVars>
      </dgm:prSet>
      <dgm:spPr/>
    </dgm:pt>
    <dgm:pt modelId="{1AC226A4-5601-424B-A594-37DA6CA570D5}" type="pres">
      <dgm:prSet presAssocID="{5CAA11A9-E465-4070-AC7C-FC229DBC0194}" presName="spaceBetweenRectangles" presStyleCnt="0"/>
      <dgm:spPr/>
    </dgm:pt>
    <dgm:pt modelId="{B1837462-468F-410E-9337-2588935BC28B}" type="pres">
      <dgm:prSet presAssocID="{99311FBB-3DEF-4C9C-A485-936DF126A296}" presName="parentLin" presStyleCnt="0"/>
      <dgm:spPr/>
    </dgm:pt>
    <dgm:pt modelId="{CC437E3F-77F5-40D9-ABD3-879F8A54BD10}" type="pres">
      <dgm:prSet presAssocID="{99311FBB-3DEF-4C9C-A485-936DF126A29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D6E2C53-830A-4280-8EBD-39FAABB6C3BC}" type="pres">
      <dgm:prSet presAssocID="{99311FBB-3DEF-4C9C-A485-936DF126A296}" presName="parentText" presStyleLbl="node1" presStyleIdx="1" presStyleCnt="3" custScaleX="113367" custLinFactNeighborX="33417" custLinFactNeighborY="12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49F1C8-7ECA-418E-B7B3-B1A9FCA2465F}" type="pres">
      <dgm:prSet presAssocID="{99311FBB-3DEF-4C9C-A485-936DF126A296}" presName="negativeSpace" presStyleCnt="0"/>
      <dgm:spPr/>
    </dgm:pt>
    <dgm:pt modelId="{03A40BF2-BED4-45C0-B8C0-E024650531EB}" type="pres">
      <dgm:prSet presAssocID="{99311FBB-3DEF-4C9C-A485-936DF126A296}" presName="childText" presStyleLbl="conFgAcc1" presStyleIdx="1" presStyleCnt="3">
        <dgm:presLayoutVars>
          <dgm:bulletEnabled val="1"/>
        </dgm:presLayoutVars>
      </dgm:prSet>
      <dgm:spPr/>
    </dgm:pt>
    <dgm:pt modelId="{8B590F87-EABB-4A16-8687-0C6489A501BE}" type="pres">
      <dgm:prSet presAssocID="{7646A9E7-3AAF-4189-A560-6E4404536656}" presName="spaceBetweenRectangles" presStyleCnt="0"/>
      <dgm:spPr/>
    </dgm:pt>
    <dgm:pt modelId="{30CF5C5E-950B-49D7-90A8-BC708E8CD99A}" type="pres">
      <dgm:prSet presAssocID="{A3C6FCF1-49CE-42A5-B468-15FABFC60A9C}" presName="parentLin" presStyleCnt="0"/>
      <dgm:spPr/>
    </dgm:pt>
    <dgm:pt modelId="{E56639D5-1979-4134-B2D8-3336DC02B344}" type="pres">
      <dgm:prSet presAssocID="{A3C6FCF1-49CE-42A5-B468-15FABFC60A9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74424D9-F21A-4B75-BC1B-9BC0233D73AA}" type="pres">
      <dgm:prSet presAssocID="{A3C6FCF1-49CE-42A5-B468-15FABFC60A9C}" presName="parentText" presStyleLbl="node1" presStyleIdx="2" presStyleCnt="3" custScaleX="112327" custLinFactNeighborX="34636" custLinFactNeighborY="93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083312-762F-44F1-B90A-C99AE6B0182B}" type="pres">
      <dgm:prSet presAssocID="{A3C6FCF1-49CE-42A5-B468-15FABFC60A9C}" presName="negativeSpace" presStyleCnt="0"/>
      <dgm:spPr/>
    </dgm:pt>
    <dgm:pt modelId="{FC501B54-436E-4AE7-A739-A7EEEDBC11C2}" type="pres">
      <dgm:prSet presAssocID="{A3C6FCF1-49CE-42A5-B468-15FABFC60A9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2B789E9-8DDB-4BF3-810A-3EF3CC5837DB}" type="presOf" srcId="{1837ADB8-B65B-4D7A-B1C7-22AC6047A8F2}" destId="{32BB1775-839E-4CF5-96E0-5651C5D9C824}" srcOrd="0" destOrd="0" presId="urn:microsoft.com/office/officeart/2005/8/layout/list1"/>
    <dgm:cxn modelId="{7E5D78B8-6AA0-4899-8F16-E5F907739330}" srcId="{1837ADB8-B65B-4D7A-B1C7-22AC6047A8F2}" destId="{7A902256-0013-4875-A183-6BD70035F5D4}" srcOrd="0" destOrd="0" parTransId="{2B78350D-BF4C-4878-9DA2-E4141D4DDB54}" sibTransId="{5CAA11A9-E465-4070-AC7C-FC229DBC0194}"/>
    <dgm:cxn modelId="{AC2EFB7D-06F7-4F2C-B646-9767A2E109D6}" type="presOf" srcId="{99311FBB-3DEF-4C9C-A485-936DF126A296}" destId="{5D6E2C53-830A-4280-8EBD-39FAABB6C3BC}" srcOrd="1" destOrd="0" presId="urn:microsoft.com/office/officeart/2005/8/layout/list1"/>
    <dgm:cxn modelId="{5A82E6C0-D3DA-4EED-A771-12D01912CDE9}" type="presOf" srcId="{7A902256-0013-4875-A183-6BD70035F5D4}" destId="{F21A8D43-3868-4A49-8FF6-3E0B67CE9404}" srcOrd="0" destOrd="0" presId="urn:microsoft.com/office/officeart/2005/8/layout/list1"/>
    <dgm:cxn modelId="{7CEEA3CD-CD77-4758-AE8C-2F1744ED1C7D}" srcId="{1837ADB8-B65B-4D7A-B1C7-22AC6047A8F2}" destId="{99311FBB-3DEF-4C9C-A485-936DF126A296}" srcOrd="1" destOrd="0" parTransId="{FF1C0243-1F26-4C62-8F0C-883A794A68FB}" sibTransId="{7646A9E7-3AAF-4189-A560-6E4404536656}"/>
    <dgm:cxn modelId="{831C8578-6E3E-4942-A4F1-4727D1717099}" type="presOf" srcId="{99311FBB-3DEF-4C9C-A485-936DF126A296}" destId="{CC437E3F-77F5-40D9-ABD3-879F8A54BD10}" srcOrd="0" destOrd="0" presId="urn:microsoft.com/office/officeart/2005/8/layout/list1"/>
    <dgm:cxn modelId="{420FE9DF-DBF9-4117-96B0-1A7935BE8C48}" type="presOf" srcId="{7A902256-0013-4875-A183-6BD70035F5D4}" destId="{67BA9F3E-300A-4115-8FF6-A1E58B6BE07E}" srcOrd="1" destOrd="0" presId="urn:microsoft.com/office/officeart/2005/8/layout/list1"/>
    <dgm:cxn modelId="{E8F80B29-9276-4202-B1B1-F73656F62569}" type="presOf" srcId="{A3C6FCF1-49CE-42A5-B468-15FABFC60A9C}" destId="{E56639D5-1979-4134-B2D8-3336DC02B344}" srcOrd="0" destOrd="0" presId="urn:microsoft.com/office/officeart/2005/8/layout/list1"/>
    <dgm:cxn modelId="{87E83D1C-E928-46C4-B796-A7302C7B2F3A}" type="presOf" srcId="{A3C6FCF1-49CE-42A5-B468-15FABFC60A9C}" destId="{274424D9-F21A-4B75-BC1B-9BC0233D73AA}" srcOrd="1" destOrd="0" presId="urn:microsoft.com/office/officeart/2005/8/layout/list1"/>
    <dgm:cxn modelId="{6D1B345C-5B0B-4790-9726-3ADAE19EFB80}" srcId="{1837ADB8-B65B-4D7A-B1C7-22AC6047A8F2}" destId="{A3C6FCF1-49CE-42A5-B468-15FABFC60A9C}" srcOrd="2" destOrd="0" parTransId="{91A1FF85-347A-4171-B6D3-9BB00B20C870}" sibTransId="{02E737A5-552A-4E92-8BDB-FB7CA856699D}"/>
    <dgm:cxn modelId="{17215E57-B1B3-4497-A9A7-F3AB6ADB6AC9}" type="presParOf" srcId="{32BB1775-839E-4CF5-96E0-5651C5D9C824}" destId="{00921106-4ECA-4EB9-8A3C-F84B875CCFFD}" srcOrd="0" destOrd="0" presId="urn:microsoft.com/office/officeart/2005/8/layout/list1"/>
    <dgm:cxn modelId="{5A09BD56-7D7C-486F-A584-0661435D92B7}" type="presParOf" srcId="{00921106-4ECA-4EB9-8A3C-F84B875CCFFD}" destId="{F21A8D43-3868-4A49-8FF6-3E0B67CE9404}" srcOrd="0" destOrd="0" presId="urn:microsoft.com/office/officeart/2005/8/layout/list1"/>
    <dgm:cxn modelId="{DE06C42F-1C71-4CA7-8ED4-A1D7611F14E5}" type="presParOf" srcId="{00921106-4ECA-4EB9-8A3C-F84B875CCFFD}" destId="{67BA9F3E-300A-4115-8FF6-A1E58B6BE07E}" srcOrd="1" destOrd="0" presId="urn:microsoft.com/office/officeart/2005/8/layout/list1"/>
    <dgm:cxn modelId="{8356C7F5-3087-4059-9A25-C95244359A4C}" type="presParOf" srcId="{32BB1775-839E-4CF5-96E0-5651C5D9C824}" destId="{87C12115-3FCB-43EC-8971-90C9C0425B48}" srcOrd="1" destOrd="0" presId="urn:microsoft.com/office/officeart/2005/8/layout/list1"/>
    <dgm:cxn modelId="{270CA488-624A-455A-BA41-5F58079B3835}" type="presParOf" srcId="{32BB1775-839E-4CF5-96E0-5651C5D9C824}" destId="{1BB0611F-8349-443E-A8D9-D056B9066924}" srcOrd="2" destOrd="0" presId="urn:microsoft.com/office/officeart/2005/8/layout/list1"/>
    <dgm:cxn modelId="{4AD7E35B-82EB-42CE-B3A7-080C3402FCAF}" type="presParOf" srcId="{32BB1775-839E-4CF5-96E0-5651C5D9C824}" destId="{1AC226A4-5601-424B-A594-37DA6CA570D5}" srcOrd="3" destOrd="0" presId="urn:microsoft.com/office/officeart/2005/8/layout/list1"/>
    <dgm:cxn modelId="{9BF31695-0329-44E2-AC09-F8EE7954D7AB}" type="presParOf" srcId="{32BB1775-839E-4CF5-96E0-5651C5D9C824}" destId="{B1837462-468F-410E-9337-2588935BC28B}" srcOrd="4" destOrd="0" presId="urn:microsoft.com/office/officeart/2005/8/layout/list1"/>
    <dgm:cxn modelId="{E52E855A-4883-42E7-B339-03AEB96CC426}" type="presParOf" srcId="{B1837462-468F-410E-9337-2588935BC28B}" destId="{CC437E3F-77F5-40D9-ABD3-879F8A54BD10}" srcOrd="0" destOrd="0" presId="urn:microsoft.com/office/officeart/2005/8/layout/list1"/>
    <dgm:cxn modelId="{17030D34-7166-4716-837C-60A7A588D64B}" type="presParOf" srcId="{B1837462-468F-410E-9337-2588935BC28B}" destId="{5D6E2C53-830A-4280-8EBD-39FAABB6C3BC}" srcOrd="1" destOrd="0" presId="urn:microsoft.com/office/officeart/2005/8/layout/list1"/>
    <dgm:cxn modelId="{6C550BDF-D4E0-4C7B-918D-DDEE810A0DE6}" type="presParOf" srcId="{32BB1775-839E-4CF5-96E0-5651C5D9C824}" destId="{B549F1C8-7ECA-418E-B7B3-B1A9FCA2465F}" srcOrd="5" destOrd="0" presId="urn:microsoft.com/office/officeart/2005/8/layout/list1"/>
    <dgm:cxn modelId="{D23BFF44-DBAA-4BD1-BE1A-1FA5D2D46DAB}" type="presParOf" srcId="{32BB1775-839E-4CF5-96E0-5651C5D9C824}" destId="{03A40BF2-BED4-45C0-B8C0-E024650531EB}" srcOrd="6" destOrd="0" presId="urn:microsoft.com/office/officeart/2005/8/layout/list1"/>
    <dgm:cxn modelId="{5D64526A-4DE4-48A3-A2A0-F2AC9169CC89}" type="presParOf" srcId="{32BB1775-839E-4CF5-96E0-5651C5D9C824}" destId="{8B590F87-EABB-4A16-8687-0C6489A501BE}" srcOrd="7" destOrd="0" presId="urn:microsoft.com/office/officeart/2005/8/layout/list1"/>
    <dgm:cxn modelId="{A5841B8F-88A9-42BD-826F-34796994C00B}" type="presParOf" srcId="{32BB1775-839E-4CF5-96E0-5651C5D9C824}" destId="{30CF5C5E-950B-49D7-90A8-BC708E8CD99A}" srcOrd="8" destOrd="0" presId="urn:microsoft.com/office/officeart/2005/8/layout/list1"/>
    <dgm:cxn modelId="{278FE8BA-0261-4A5B-8D4A-583FF3387E5F}" type="presParOf" srcId="{30CF5C5E-950B-49D7-90A8-BC708E8CD99A}" destId="{E56639D5-1979-4134-B2D8-3336DC02B344}" srcOrd="0" destOrd="0" presId="urn:microsoft.com/office/officeart/2005/8/layout/list1"/>
    <dgm:cxn modelId="{2C14F74F-B38F-4AED-8397-B8CB9963194D}" type="presParOf" srcId="{30CF5C5E-950B-49D7-90A8-BC708E8CD99A}" destId="{274424D9-F21A-4B75-BC1B-9BC0233D73AA}" srcOrd="1" destOrd="0" presId="urn:microsoft.com/office/officeart/2005/8/layout/list1"/>
    <dgm:cxn modelId="{EFBC0169-3FCF-4B01-89F0-356D5764C8B5}" type="presParOf" srcId="{32BB1775-839E-4CF5-96E0-5651C5D9C824}" destId="{70083312-762F-44F1-B90A-C99AE6B0182B}" srcOrd="9" destOrd="0" presId="urn:microsoft.com/office/officeart/2005/8/layout/list1"/>
    <dgm:cxn modelId="{BD77CB90-803A-4A2A-86AC-135D63C43BCF}" type="presParOf" srcId="{32BB1775-839E-4CF5-96E0-5651C5D9C824}" destId="{FC501B54-436E-4AE7-A739-A7EEEDBC11C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B0611F-8349-443E-A8D9-D056B9066924}">
      <dsp:nvSpPr>
        <dsp:cNvPr id="0" name=""/>
        <dsp:cNvSpPr/>
      </dsp:nvSpPr>
      <dsp:spPr>
        <a:xfrm>
          <a:off x="0" y="548450"/>
          <a:ext cx="9601200" cy="6881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BA9F3E-300A-4115-8FF6-A1E58B6BE07E}">
      <dsp:nvSpPr>
        <dsp:cNvPr id="0" name=""/>
        <dsp:cNvSpPr/>
      </dsp:nvSpPr>
      <dsp:spPr>
        <a:xfrm>
          <a:off x="496103" y="57370"/>
          <a:ext cx="7671301" cy="1033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Постоянных жителей – 68 чел</a:t>
          </a:r>
          <a:r>
            <a:rPr lang="ru-RU" sz="4000" kern="1200" dirty="0" smtClean="0"/>
            <a:t>. </a:t>
          </a:r>
        </a:p>
      </dsp:txBody>
      <dsp:txXfrm>
        <a:off x="546540" y="107807"/>
        <a:ext cx="7570427" cy="932326"/>
      </dsp:txXfrm>
    </dsp:sp>
    <dsp:sp modelId="{03A40BF2-BED4-45C0-B8C0-E024650531EB}">
      <dsp:nvSpPr>
        <dsp:cNvPr id="0" name=""/>
        <dsp:cNvSpPr/>
      </dsp:nvSpPr>
      <dsp:spPr>
        <a:xfrm>
          <a:off x="0" y="1942212"/>
          <a:ext cx="9601200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6E2C53-830A-4280-8EBD-39FAABB6C3BC}">
      <dsp:nvSpPr>
        <dsp:cNvPr id="0" name=""/>
        <dsp:cNvSpPr/>
      </dsp:nvSpPr>
      <dsp:spPr>
        <a:xfrm>
          <a:off x="640481" y="1438372"/>
          <a:ext cx="7619214" cy="1033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err="1" smtClean="0"/>
            <a:t>Благополучателей</a:t>
          </a:r>
          <a:r>
            <a:rPr lang="ru-RU" sz="3600" kern="1200" dirty="0" smtClean="0"/>
            <a:t> </a:t>
          </a:r>
          <a:r>
            <a:rPr lang="ru-RU" sz="2200" kern="1200" dirty="0" smtClean="0"/>
            <a:t>(постоянные жители + дачники +  гости нашей деревни) </a:t>
          </a:r>
          <a:r>
            <a:rPr lang="ru-RU" sz="3600" kern="1200" dirty="0" smtClean="0"/>
            <a:t>– 480 чел.</a:t>
          </a:r>
          <a:endParaRPr lang="ru-RU" sz="1800" kern="1200" dirty="0"/>
        </a:p>
      </dsp:txBody>
      <dsp:txXfrm>
        <a:off x="690918" y="1488809"/>
        <a:ext cx="7518340" cy="932326"/>
      </dsp:txXfrm>
    </dsp:sp>
    <dsp:sp modelId="{FC501B54-436E-4AE7-A739-A7EEEDBC11C2}">
      <dsp:nvSpPr>
        <dsp:cNvPr id="0" name=""/>
        <dsp:cNvSpPr/>
      </dsp:nvSpPr>
      <dsp:spPr>
        <a:xfrm>
          <a:off x="0" y="3529812"/>
          <a:ext cx="9601200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4424D9-F21A-4B75-BC1B-9BC0233D73AA}">
      <dsp:nvSpPr>
        <dsp:cNvPr id="0" name=""/>
        <dsp:cNvSpPr/>
      </dsp:nvSpPr>
      <dsp:spPr>
        <a:xfrm>
          <a:off x="646333" y="3110199"/>
          <a:ext cx="7549317" cy="1033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/>
            <a:t>Емецкая</a:t>
          </a:r>
          <a:r>
            <a:rPr lang="ru-RU" sz="2800" kern="1200" dirty="0" smtClean="0"/>
            <a:t> школа им. Рубцова, </a:t>
          </a:r>
          <a:r>
            <a:rPr lang="ru-RU" sz="2800" kern="1200" dirty="0" err="1" smtClean="0"/>
            <a:t>Зачачьевская</a:t>
          </a:r>
          <a:r>
            <a:rPr lang="ru-RU" sz="2800" kern="1200" dirty="0" smtClean="0"/>
            <a:t> школа, </a:t>
          </a:r>
          <a:r>
            <a:rPr lang="ru-RU" sz="2800" kern="1200" dirty="0" err="1" smtClean="0"/>
            <a:t>Емецкая</a:t>
          </a:r>
          <a:r>
            <a:rPr lang="ru-RU" sz="2800" kern="1200" dirty="0" smtClean="0"/>
            <a:t> больница.</a:t>
          </a:r>
          <a:endParaRPr lang="ru-RU" sz="2800" kern="1200" dirty="0"/>
        </a:p>
      </dsp:txBody>
      <dsp:txXfrm>
        <a:off x="696770" y="3160636"/>
        <a:ext cx="7448443" cy="9323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056DD2-8786-4774-8A11-7B27166C2384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B362B-45CB-4386-945E-2EF7DDA3AC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926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B362B-45CB-4386-945E-2EF7DDA3AC0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630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65EBD79-F036-40EE-B632-E9E65181C7FD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3F4C998-99C9-45F6-A754-C5DF17CF629F}" type="slidenum">
              <a:rPr lang="ru-RU" smtClean="0"/>
              <a:t>‹#›</a:t>
            </a:fld>
            <a:endParaRPr lang="ru-RU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59538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BD79-F036-40EE-B632-E9E65181C7FD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C998-99C9-45F6-A754-C5DF17CF62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746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BD79-F036-40EE-B632-E9E65181C7FD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C998-99C9-45F6-A754-C5DF17CF62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579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BD79-F036-40EE-B632-E9E65181C7FD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C998-99C9-45F6-A754-C5DF17CF62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91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65EBD79-F036-40EE-B632-E9E65181C7FD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3F4C998-99C9-45F6-A754-C5DF17CF629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6546408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BD79-F036-40EE-B632-E9E65181C7FD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C998-99C9-45F6-A754-C5DF17CF62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337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BD79-F036-40EE-B632-E9E65181C7FD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C998-99C9-45F6-A754-C5DF17CF62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817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BD79-F036-40EE-B632-E9E65181C7FD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C998-99C9-45F6-A754-C5DF17CF62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217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BD79-F036-40EE-B632-E9E65181C7FD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4C998-99C9-45F6-A754-C5DF17CF62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012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65EBD79-F036-40EE-B632-E9E65181C7FD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3F4C998-99C9-45F6-A754-C5DF17CF629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77346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65EBD79-F036-40EE-B632-E9E65181C7FD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3F4C998-99C9-45F6-A754-C5DF17CF629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62511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E65EBD79-F036-40EE-B632-E9E65181C7FD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3F4C998-99C9-45F6-A754-C5DF17CF629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5566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rgbClr val="D5F4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07543" y="159658"/>
            <a:ext cx="7823200" cy="1132115"/>
          </a:xfrm>
        </p:spPr>
        <p:txBody>
          <a:bodyPr/>
          <a:lstStyle/>
          <a:p>
            <a:r>
              <a:rPr lang="ru-RU" sz="4800" dirty="0" smtClean="0">
                <a:solidFill>
                  <a:srgbClr val="002060"/>
                </a:solidFill>
              </a:rPr>
              <a:t>ЭХ ДОРОГА, ГРЯЗЬ ДА ВОДА 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6095" y="5529942"/>
            <a:ext cx="6271905" cy="148045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ТОС «КОСКОШИНА»  - ХОЛМОГОРСКИЙ МУНИЦИПАЛЬНЫЙ ОКРУГ, ЕМЕЦКИЙ ТЕРРИТОРИАЛЬНЫЙ ОТДЕЛ, </a:t>
            </a:r>
            <a:r>
              <a:rPr lang="ru-RU" dirty="0" err="1" smtClean="0">
                <a:solidFill>
                  <a:srgbClr val="002060"/>
                </a:solidFill>
              </a:rPr>
              <a:t>д.КОСКОШИНА</a:t>
            </a:r>
            <a:r>
              <a:rPr lang="ru-RU" dirty="0" smtClean="0">
                <a:solidFill>
                  <a:srgbClr val="002060"/>
                </a:solidFill>
              </a:rPr>
              <a:t>  2024год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744" y="1240970"/>
            <a:ext cx="3004455" cy="38571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0284" y="1723573"/>
            <a:ext cx="3047999" cy="38571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2512" y="1455057"/>
            <a:ext cx="3512459" cy="39116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857" y="5261426"/>
            <a:ext cx="2050143" cy="107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6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  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6001" y="203200"/>
            <a:ext cx="10842170" cy="64159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/>
              <a:t>Инициатор </a:t>
            </a:r>
            <a:endParaRPr lang="ru-RU" sz="6000" dirty="0"/>
          </a:p>
          <a:p>
            <a:pPr>
              <a:buFontTx/>
              <a:buChar char="-"/>
            </a:pPr>
            <a:r>
              <a:rPr lang="ru-RU" sz="44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ТОС «</a:t>
            </a:r>
            <a:r>
              <a:rPr lang="ru-RU" sz="4400" dirty="0" err="1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Коскошина</a:t>
            </a:r>
            <a:r>
              <a:rPr lang="ru-RU" sz="44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», председатель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       </a:t>
            </a:r>
            <a:r>
              <a:rPr lang="ru-RU" sz="4400" dirty="0" err="1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Подгорская</a:t>
            </a:r>
            <a:r>
              <a:rPr lang="ru-RU" sz="44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Анна Евгеньевна</a:t>
            </a:r>
            <a:r>
              <a:rPr lang="ru-RU" sz="4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endParaRPr lang="ru-RU" sz="4400" dirty="0" smtClean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6000" b="1" dirty="0" smtClean="0"/>
              <a:t>Направление инициативного проекта</a:t>
            </a:r>
            <a:r>
              <a:rPr lang="ru-RU" sz="6000" dirty="0" smtClean="0"/>
              <a:t> 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- Дорожное хозяйство - ремонт        центральной дороги д. </a:t>
            </a:r>
            <a:r>
              <a:rPr lang="ru-RU" sz="4400" dirty="0" err="1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Коскошина</a:t>
            </a:r>
            <a:endParaRPr lang="ru-RU" sz="44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7200" y="203200"/>
            <a:ext cx="2510971" cy="1553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021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435430"/>
            <a:ext cx="9601200" cy="1161142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Описание проблемы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277257"/>
            <a:ext cx="9601200" cy="5380217"/>
          </a:xfrm>
        </p:spPr>
        <p:txBody>
          <a:bodyPr>
            <a:noAutofit/>
          </a:bodyPr>
          <a:lstStyle/>
          <a:p>
            <a:r>
              <a:rPr lang="ru-RU" sz="2800" dirty="0" smtClean="0"/>
              <a:t>Автомобильная, грунтовая дорога, проходящая по</a:t>
            </a:r>
          </a:p>
          <a:p>
            <a:pPr marL="0" indent="0">
              <a:buNone/>
            </a:pPr>
            <a:r>
              <a:rPr lang="ru-RU" sz="2800" dirty="0" smtClean="0"/>
              <a:t> д. </a:t>
            </a:r>
            <a:r>
              <a:rPr lang="ru-RU" sz="2800" dirty="0" err="1" smtClean="0"/>
              <a:t>Коскошина</a:t>
            </a:r>
            <a:r>
              <a:rPr lang="ru-RU" sz="2800" dirty="0" smtClean="0"/>
              <a:t>, является дорогой общего пользования и находится в муниципальной собственности Холмогорского муниципального округа. В осенний период дорога находится в неудовлетворительном состоянии, в весенний период вообще невозможно её использование. В эти два времени года на дороге стоят лужи, глубина некоторых из них составляет более 50 см., к тому же по утрам они покрываются льдом, что затрудняет какое – либо движение по дороге. Весной в деревню не может проехать ни машина скорой помощи, ни школьный автобус, ни почта России, ни такси, магазина в нашей деревне нет, права жителей ущемлены.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3943" y="0"/>
            <a:ext cx="2598056" cy="159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0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rgbClr val="D9F5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61257"/>
            <a:ext cx="6393544" cy="769257"/>
          </a:xfrm>
        </p:spPr>
        <p:txBody>
          <a:bodyPr/>
          <a:lstStyle/>
          <a:p>
            <a:r>
              <a:rPr lang="ru-RU" b="1" dirty="0"/>
              <a:t>Описание проблемы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1030514"/>
            <a:ext cx="6267449" cy="5827486"/>
          </a:xfrm>
        </p:spPr>
        <p:txBody>
          <a:bodyPr>
            <a:noAutofit/>
          </a:bodyPr>
          <a:lstStyle/>
          <a:p>
            <a:r>
              <a:rPr lang="ru-RU" sz="2800" dirty="0" smtClean="0"/>
              <a:t>Весной пройти по нашей деревне, не замочив ноги, возможно только в сапогах </a:t>
            </a:r>
            <a:r>
              <a:rPr lang="ru-RU" sz="2800" dirty="0" err="1" smtClean="0"/>
              <a:t>броднях</a:t>
            </a:r>
            <a:r>
              <a:rPr lang="ru-RU" sz="2800" dirty="0" smtClean="0"/>
              <a:t>. Что </a:t>
            </a:r>
            <a:r>
              <a:rPr lang="ru-RU" sz="2800" dirty="0"/>
              <a:t>бы попасть весной детям в школу, а старшим жителям на работу, в больницу, на почту, в магазин за продуктами, </a:t>
            </a:r>
            <a:r>
              <a:rPr lang="ru-RU" sz="2800" dirty="0" smtClean="0"/>
              <a:t>нам приходится </a:t>
            </a:r>
            <a:r>
              <a:rPr lang="ru-RU" sz="2800" dirty="0"/>
              <a:t>от дома № </a:t>
            </a:r>
            <a:r>
              <a:rPr lang="ru-RU" sz="2800" dirty="0" smtClean="0"/>
              <a:t>79 до дома № </a:t>
            </a:r>
            <a:r>
              <a:rPr lang="ru-RU" sz="2800" dirty="0"/>
              <a:t>1 , где мы делаем стоянку  для своих автомобилей и место для разворота транспорта, обрывать каждую лужу, делая себе </a:t>
            </a:r>
            <a:r>
              <a:rPr lang="ru-RU" sz="2800" dirty="0" smtClean="0"/>
              <a:t>тропинки. Дачникам, что бы попасть в свои дома приходится ждать пока дорога наладится. </a:t>
            </a:r>
            <a:endParaRPr lang="ru-RU" sz="2800" dirty="0"/>
          </a:p>
          <a:p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2800" y="261257"/>
            <a:ext cx="5029200" cy="27867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3181350"/>
            <a:ext cx="5029200" cy="342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989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5034" y="240632"/>
            <a:ext cx="8406062" cy="147587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/>
              <a:t>Обоснование предложений по разрешению указанной проблемы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5033" y="2614863"/>
            <a:ext cx="10619872" cy="3994483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Ремонт дороги повысит уровень жизни и улучшит условия проживания </a:t>
            </a:r>
            <a:r>
              <a:rPr lang="ru-RU" sz="4400" dirty="0"/>
              <a:t>сельских </a:t>
            </a:r>
            <a:r>
              <a:rPr lang="ru-RU" sz="4400" dirty="0" smtClean="0"/>
              <a:t>жителей, ведь хорошее состояние дороги является одним из основных условий нормальной и комфортной жизнедеятельности, </a:t>
            </a:r>
          </a:p>
          <a:p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1096" y="144380"/>
            <a:ext cx="2630904" cy="222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319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226842" cy="87028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Планируемые сроки реализации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71601" y="2005264"/>
            <a:ext cx="10226842" cy="375652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rot="21323173">
            <a:off x="4058108" y="2520306"/>
            <a:ext cx="5537640" cy="2243221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4000" b="1" dirty="0" smtClean="0"/>
              <a:t>  14 октября 2025 года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201906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72716"/>
            <a:ext cx="9601200" cy="189898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/>
              <a:t>Численность населения на территории реализации проекта</a:t>
            </a:r>
            <a:endParaRPr lang="ru-RU" sz="4800" b="1" dirty="0"/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8170165"/>
              </p:ext>
            </p:extLst>
          </p:nvPr>
        </p:nvGraphicFramePr>
        <p:xfrm>
          <a:off x="1371600" y="1957137"/>
          <a:ext cx="9601200" cy="4443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39178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943" y="899885"/>
            <a:ext cx="5950857" cy="5370285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/>
              <a:t>Дополнительный способ выявления мнения граждан по вопросу о поддержке инициативного проекта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02286" y="203200"/>
            <a:ext cx="4633711" cy="648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585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2683" y="290946"/>
            <a:ext cx="8665753" cy="997528"/>
          </a:xfrm>
          <a:pattFill prst="ltHorz">
            <a:fgClr>
              <a:schemeClr val="bg2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Эх дорога, грязь да вода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1" y="1288474"/>
            <a:ext cx="11429999" cy="5375562"/>
          </a:xfrm>
          <a:pattFill prst="ltHorz">
            <a:fgClr>
              <a:schemeClr val="bg2"/>
            </a:fgClr>
            <a:bgClr>
              <a:schemeClr val="bg1"/>
            </a:bgClr>
          </a:pattFill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sz="6000" b="1" dirty="0" smtClean="0"/>
          </a:p>
          <a:p>
            <a:pPr marL="0" indent="0" algn="ctr">
              <a:buNone/>
            </a:pPr>
            <a:endParaRPr lang="ru-RU" sz="6000" b="1" dirty="0"/>
          </a:p>
          <a:p>
            <a:pPr marL="0" indent="0" algn="ctr">
              <a:buNone/>
            </a:pPr>
            <a:endParaRPr lang="ru-RU" sz="6000" b="1" dirty="0" smtClean="0"/>
          </a:p>
          <a:p>
            <a:pPr marL="0" indent="0" algn="ctr">
              <a:buNone/>
            </a:pPr>
            <a:endParaRPr lang="ru-RU" sz="6000" b="1" dirty="0" smtClean="0"/>
          </a:p>
          <a:p>
            <a:pPr marL="0" indent="0" algn="ctr">
              <a:buNone/>
            </a:pPr>
            <a:endParaRPr lang="ru-RU" sz="6000" b="1" dirty="0" smtClean="0"/>
          </a:p>
          <a:p>
            <a:pPr marL="0" indent="0" algn="ctr">
              <a:buNone/>
            </a:pPr>
            <a:r>
              <a:rPr lang="ru-RU" sz="6000" b="1" dirty="0" smtClean="0"/>
              <a:t>Спасибо </a:t>
            </a:r>
            <a:r>
              <a:rPr lang="ru-RU" sz="6000" b="1" dirty="0"/>
              <a:t>за внимание!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1" y="41565"/>
            <a:ext cx="1960682" cy="12469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1" y="1690256"/>
            <a:ext cx="4156363" cy="38874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4617" y="1127846"/>
            <a:ext cx="3366654" cy="44499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7524" y="1127846"/>
            <a:ext cx="3429000" cy="4449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414046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A2E40"/>
      </a:dk2>
      <a:lt2>
        <a:srgbClr val="EBE7DD"/>
      </a:lt2>
      <a:accent1>
        <a:srgbClr val="69A1AB"/>
      </a:accent1>
      <a:accent2>
        <a:srgbClr val="F2C418"/>
      </a:accent2>
      <a:accent3>
        <a:srgbClr val="87492C"/>
      </a:accent3>
      <a:accent4>
        <a:srgbClr val="4A845E"/>
      </a:accent4>
      <a:accent5>
        <a:srgbClr val="DC9528"/>
      </a:accent5>
      <a:accent6>
        <a:srgbClr val="9A5D78"/>
      </a:accent6>
      <a:hlink>
        <a:srgbClr val="66C8E3"/>
      </a:hlink>
      <a:folHlink>
        <a:srgbClr val="B162A1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17F9D331-421E-442F-B033-AF5B21A4485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456</TotalTime>
  <Words>349</Words>
  <Application>Microsoft Office PowerPoint</Application>
  <PresentationFormat>Широкоэкранный</PresentationFormat>
  <Paragraphs>32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Calibri</vt:lpstr>
      <vt:lpstr>Franklin Gothic Book</vt:lpstr>
      <vt:lpstr>Crop</vt:lpstr>
      <vt:lpstr>ЭХ ДОРОГА, ГРЯЗЬ ДА ВОДА </vt:lpstr>
      <vt:lpstr>  </vt:lpstr>
      <vt:lpstr>Описание проблемы</vt:lpstr>
      <vt:lpstr>Описание проблемы</vt:lpstr>
      <vt:lpstr>Обоснование предложений по разрешению указанной проблемы</vt:lpstr>
      <vt:lpstr>Планируемые сроки реализации</vt:lpstr>
      <vt:lpstr>Численность населения на территории реализации проекта</vt:lpstr>
      <vt:lpstr>Дополнительный способ выявления мнения граждан по вопросу о поддержке инициативного проекта</vt:lpstr>
      <vt:lpstr>Эх дорога, грязь да вода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Отчёт по учебной практике</dc:title>
  <dc:creator>Валентина Соловий</dc:creator>
  <cp:lastModifiedBy>Валентина Соловий</cp:lastModifiedBy>
  <cp:revision>40</cp:revision>
  <dcterms:created xsi:type="dcterms:W3CDTF">2021-02-13T06:46:49Z</dcterms:created>
  <dcterms:modified xsi:type="dcterms:W3CDTF">2024-09-30T00:28:39Z</dcterms:modified>
</cp:coreProperties>
</file>